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258" r:id="rId3"/>
    <p:sldId id="257" r:id="rId4"/>
    <p:sldId id="315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46" r:id="rId18"/>
    <p:sldId id="272" r:id="rId19"/>
    <p:sldId id="292" r:id="rId20"/>
    <p:sldId id="293" r:id="rId21"/>
    <p:sldId id="294" r:id="rId22"/>
    <p:sldId id="297" r:id="rId23"/>
    <p:sldId id="295" r:id="rId24"/>
    <p:sldId id="307" r:id="rId25"/>
    <p:sldId id="296" r:id="rId26"/>
    <p:sldId id="298" r:id="rId27"/>
    <p:sldId id="299" r:id="rId28"/>
    <p:sldId id="300" r:id="rId29"/>
    <p:sldId id="290" r:id="rId30"/>
    <p:sldId id="323" r:id="rId31"/>
    <p:sldId id="324" r:id="rId32"/>
    <p:sldId id="303" r:id="rId33"/>
    <p:sldId id="302" r:id="rId34"/>
    <p:sldId id="304" r:id="rId35"/>
    <p:sldId id="305" r:id="rId36"/>
    <p:sldId id="306" r:id="rId37"/>
    <p:sldId id="308" r:id="rId38"/>
    <p:sldId id="309" r:id="rId39"/>
    <p:sldId id="312" r:id="rId40"/>
    <p:sldId id="313" r:id="rId41"/>
    <p:sldId id="314" r:id="rId42"/>
    <p:sldId id="316" r:id="rId43"/>
    <p:sldId id="317" r:id="rId44"/>
    <p:sldId id="319" r:id="rId45"/>
    <p:sldId id="321" r:id="rId46"/>
    <p:sldId id="322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5" r:id="rId56"/>
    <p:sldId id="336" r:id="rId57"/>
    <p:sldId id="339" r:id="rId58"/>
    <p:sldId id="340" r:id="rId59"/>
    <p:sldId id="341" r:id="rId60"/>
    <p:sldId id="342" r:id="rId61"/>
    <p:sldId id="334" r:id="rId62"/>
    <p:sldId id="338" r:id="rId63"/>
    <p:sldId id="311" r:id="rId64"/>
    <p:sldId id="343" r:id="rId65"/>
    <p:sldId id="344" r:id="rId66"/>
    <p:sldId id="351" r:id="rId67"/>
    <p:sldId id="345" r:id="rId68"/>
    <p:sldId id="347" r:id="rId69"/>
    <p:sldId id="348" r:id="rId70"/>
    <p:sldId id="349" r:id="rId71"/>
    <p:sldId id="352" r:id="rId72"/>
    <p:sldId id="350" r:id="rId73"/>
    <p:sldId id="353" r:id="rId74"/>
    <p:sldId id="354" r:id="rId75"/>
    <p:sldId id="273" r:id="rId76"/>
    <p:sldId id="337" r:id="rId77"/>
    <p:sldId id="310" r:id="rId78"/>
    <p:sldId id="325" r:id="rId79"/>
    <p:sldId id="289" r:id="rId80"/>
    <p:sldId id="301" r:id="rId81"/>
    <p:sldId id="318" r:id="rId82"/>
    <p:sldId id="283" r:id="rId83"/>
    <p:sldId id="284" r:id="rId84"/>
    <p:sldId id="285" r:id="rId85"/>
    <p:sldId id="286" r:id="rId86"/>
    <p:sldId id="287" r:id="rId87"/>
    <p:sldId id="275" r:id="rId88"/>
    <p:sldId id="279" r:id="rId89"/>
    <p:sldId id="280" r:id="rId90"/>
    <p:sldId id="288" r:id="rId91"/>
    <p:sldId id="281" r:id="rId92"/>
    <p:sldId id="282" r:id="rId93"/>
    <p:sldId id="274" r:id="rId94"/>
    <p:sldId id="27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E7004-1746-274E-A1B9-25BEE149EB89}">
          <p14:sldIdLst>
            <p14:sldId id="256"/>
            <p14:sldId id="258"/>
            <p14:sldId id="257"/>
            <p14:sldId id="315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46"/>
            <p14:sldId id="272"/>
            <p14:sldId id="292"/>
            <p14:sldId id="293"/>
            <p14:sldId id="294"/>
            <p14:sldId id="297"/>
            <p14:sldId id="295"/>
            <p14:sldId id="307"/>
            <p14:sldId id="296"/>
            <p14:sldId id="298"/>
            <p14:sldId id="299"/>
            <p14:sldId id="300"/>
            <p14:sldId id="290"/>
            <p14:sldId id="323"/>
            <p14:sldId id="324"/>
            <p14:sldId id="303"/>
            <p14:sldId id="302"/>
            <p14:sldId id="304"/>
            <p14:sldId id="305"/>
            <p14:sldId id="306"/>
            <p14:sldId id="308"/>
            <p14:sldId id="309"/>
            <p14:sldId id="312"/>
            <p14:sldId id="313"/>
            <p14:sldId id="314"/>
            <p14:sldId id="316"/>
            <p14:sldId id="317"/>
            <p14:sldId id="319"/>
            <p14:sldId id="321"/>
            <p14:sldId id="32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9"/>
            <p14:sldId id="340"/>
            <p14:sldId id="341"/>
            <p14:sldId id="342"/>
            <p14:sldId id="334"/>
            <p14:sldId id="338"/>
            <p14:sldId id="311"/>
            <p14:sldId id="343"/>
            <p14:sldId id="344"/>
            <p14:sldId id="351"/>
            <p14:sldId id="345"/>
            <p14:sldId id="347"/>
            <p14:sldId id="348"/>
            <p14:sldId id="349"/>
            <p14:sldId id="352"/>
            <p14:sldId id="350"/>
            <p14:sldId id="353"/>
            <p14:sldId id="354"/>
            <p14:sldId id="273"/>
            <p14:sldId id="337"/>
            <p14:sldId id="310"/>
            <p14:sldId id="325"/>
            <p14:sldId id="289"/>
            <p14:sldId id="301"/>
            <p14:sldId id="318"/>
            <p14:sldId id="283"/>
            <p14:sldId id="284"/>
            <p14:sldId id="285"/>
            <p14:sldId id="286"/>
            <p14:sldId id="287"/>
          </p14:sldIdLst>
        </p14:section>
        <p14:section name="Day 2" id="{E385AF75-70EC-574B-9A6C-B2D18141E179}">
          <p14:sldIdLst>
            <p14:sldId id="275"/>
            <p14:sldId id="279"/>
            <p14:sldId id="280"/>
            <p14:sldId id="288"/>
            <p14:sldId id="281"/>
            <p14:sldId id="282"/>
            <p14:sldId id="274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42"/>
    <p:restoredTop sz="94729"/>
  </p:normalViewPr>
  <p:slideViewPr>
    <p:cSldViewPr snapToGrid="0" snapToObjects="1">
      <p:cViewPr>
        <p:scale>
          <a:sx n="105" d="100"/>
          <a:sy n="105" d="100"/>
        </p:scale>
        <p:origin x="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54500-F27D-B34C-A15A-A9A14D830115}" type="datetimeFigureOut">
              <a:rPr lang="en-US" smtClean="0"/>
              <a:t>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2BD8-21F1-C242-9009-8B4ACAD2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2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3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ED2A-ABEA-9840-BBA6-84599C6F6C10}" type="datetimeFigureOut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56E66-126B-7449-862D-B5497BBCB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microsoft.com/office/2007/relationships/hdphoto" Target="../media/hdphoto10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microsoft.com/office/2007/relationships/hdphoto" Target="../media/hdphoto13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15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8.jpeg"/><Relationship Id="rId5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40.jpeg"/><Relationship Id="rId5" Type="http://schemas.microsoft.com/office/2007/relationships/hdphoto" Target="../media/hdphoto19.wdp"/><Relationship Id="rId6" Type="http://schemas.openxmlformats.org/officeDocument/2006/relationships/image" Target="../media/image41.jpeg"/><Relationship Id="rId7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43.jpeg"/><Relationship Id="rId5" Type="http://schemas.microsoft.com/office/2007/relationships/hdphoto" Target="../media/hdphoto22.wdp"/><Relationship Id="rId6" Type="http://schemas.openxmlformats.org/officeDocument/2006/relationships/image" Target="../media/image44.jpeg"/><Relationship Id="rId7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microsoft.com/office/2007/relationships/hdphoto" Target="../media/hdphoto24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microsoft.com/office/2007/relationships/hdphoto" Target="../media/hdphoto25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4" Type="http://schemas.openxmlformats.org/officeDocument/2006/relationships/image" Target="../media/image49.jpeg"/><Relationship Id="rId5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4" Type="http://schemas.openxmlformats.org/officeDocument/2006/relationships/image" Target="../media/image51.jpeg"/><Relationship Id="rId5" Type="http://schemas.microsoft.com/office/2007/relationships/hdphoto" Target="../media/hdphoto2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microsoft.com/office/2007/relationships/hdphoto" Target="../media/hdphoto30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microsoft.com/office/2007/relationships/hdphoto" Target="../media/hdphoto3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4" Type="http://schemas.openxmlformats.org/officeDocument/2006/relationships/image" Target="../media/image55.jpeg"/><Relationship Id="rId5" Type="http://schemas.microsoft.com/office/2007/relationships/hdphoto" Target="../media/hdphoto3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4" Type="http://schemas.openxmlformats.org/officeDocument/2006/relationships/image" Target="../media/image57.jpeg"/><Relationship Id="rId5" Type="http://schemas.microsoft.com/office/2007/relationships/hdphoto" Target="../media/hdphoto3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3" Type="http://schemas.microsoft.com/office/2007/relationships/hdphoto" Target="../media/hdphoto36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3" Type="http://schemas.microsoft.com/office/2007/relationships/hdphoto" Target="../media/hdphoto37.wdp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3" Type="http://schemas.microsoft.com/office/2007/relationships/hdphoto" Target="../media/hdphoto38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64.jpeg"/><Relationship Id="rId5" Type="http://schemas.microsoft.com/office/2007/relationships/hdphoto" Target="../media/hdphoto40.wdp"/><Relationship Id="rId6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3" Type="http://schemas.microsoft.com/office/2007/relationships/hdphoto" Target="../media/hdphoto41.wdp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4" Type="http://schemas.openxmlformats.org/officeDocument/2006/relationships/image" Target="../media/image68.jpeg"/><Relationship Id="rId5" Type="http://schemas.microsoft.com/office/2007/relationships/hdphoto" Target="../media/hdphoto43.wdp"/><Relationship Id="rId6" Type="http://schemas.openxmlformats.org/officeDocument/2006/relationships/image" Target="../media/image20.jpeg"/><Relationship Id="rId7" Type="http://schemas.microsoft.com/office/2007/relationships/hdphoto" Target="../media/hdphoto4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microsoft.com/office/2007/relationships/hdphoto" Target="../media/hdphoto45.wdp"/><Relationship Id="rId5" Type="http://schemas.openxmlformats.org/officeDocument/2006/relationships/image" Target="../media/image71.jpeg"/><Relationship Id="rId6" Type="http://schemas.microsoft.com/office/2007/relationships/hdphoto" Target="../media/hdphoto4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3" Type="http://schemas.microsoft.com/office/2007/relationships/hdphoto" Target="../media/hdphoto47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3" Type="http://schemas.microsoft.com/office/2007/relationships/hdphoto" Target="../media/hdphoto48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3" Type="http://schemas.microsoft.com/office/2007/relationships/hdphoto" Target="../media/hdphoto49.wdp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4" Type="http://schemas.microsoft.com/office/2007/relationships/hdphoto" Target="../media/hdphoto5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e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4" Type="http://schemas.openxmlformats.org/officeDocument/2006/relationships/image" Target="../media/image77.jpeg"/><Relationship Id="rId5" Type="http://schemas.microsoft.com/office/2007/relationships/hdphoto" Target="../media/hdphoto5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microsoft.com/office/2007/relationships/hdphoto" Target="../media/hdphoto5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dragging-views-gestures-tutorial-ios10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local-notification-tutorial-ios10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oscreator.com/tutorials/stopwatch-tutorial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content/referencelibrary/GettingStarted/DevelopiOSAppsSwift/BuildABasicUI.html#//apple_ref/doc/uid/TP40015214-CH5-SW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App Development With Swift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 Workshops</a:t>
            </a:r>
          </a:p>
          <a:p>
            <a:r>
              <a:rPr lang="en-US" dirty="0" smtClean="0"/>
              <a:t>Ages 13 - 16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12307" y="1299752"/>
            <a:ext cx="8111837" cy="530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happens and why?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Type Inference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769" y="1299752"/>
            <a:ext cx="4286469" cy="610923"/>
          </a:xfrm>
        </p:spPr>
        <p:txBody>
          <a:bodyPr>
            <a:normAutofit fontScale="92500"/>
          </a:bodyPr>
          <a:lstStyle/>
          <a:p>
            <a:r>
              <a:rPr lang="en-US" sz="3000" dirty="0" smtClean="0"/>
              <a:t>Run the following 2 codes: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284" y="1910675"/>
            <a:ext cx="3220278" cy="1126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952" y="4476245"/>
            <a:ext cx="4747849" cy="1243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2" y="1910675"/>
            <a:ext cx="3066011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683" y="3650834"/>
            <a:ext cx="3408600" cy="1411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4257" y="5518048"/>
            <a:ext cx="4815432" cy="10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Why are the results different?</a:t>
            </a:r>
          </a:p>
          <a:p>
            <a:pPr lvl="1"/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myAge</a:t>
            </a:r>
            <a:r>
              <a:rPr lang="en-US" sz="2600" dirty="0" smtClean="0"/>
              <a:t> is either implicitly an </a:t>
            </a:r>
            <a:r>
              <a:rPr lang="en-US" sz="26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dirty="0" smtClean="0"/>
              <a:t> or a </a:t>
            </a:r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600" dirty="0" smtClean="0"/>
              <a:t>.</a:t>
            </a:r>
          </a:p>
          <a:p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61656" y="1094958"/>
            <a:ext cx="59635" cy="522633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5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string is something that isn’t a number.</a:t>
            </a:r>
          </a:p>
          <a:p>
            <a:r>
              <a:rPr lang="en-US" dirty="0" smtClean="0"/>
              <a:t>A string can have a combination of letters.</a:t>
            </a:r>
          </a:p>
          <a:p>
            <a:r>
              <a:rPr lang="en-US" dirty="0" smtClean="0"/>
              <a:t>A string can also contain numbers, spaces, and other characters.</a:t>
            </a:r>
          </a:p>
          <a:p>
            <a:r>
              <a:rPr lang="en-US" dirty="0" smtClean="0"/>
              <a:t>Besides storing values as numbers, we can store them as strings: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defined with double quotation marks (</a:t>
            </a:r>
            <a:r>
              <a:rPr lang="mr-IN" dirty="0" smtClean="0"/>
              <a:t>""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931" y="4089548"/>
            <a:ext cx="6716706" cy="1038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5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String Concatenation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/>
              <a:t>Strings can be joined together. This is called concatenation.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the output:</a:t>
            </a:r>
          </a:p>
          <a:p>
            <a:endParaRPr lang="en-US" dirty="0" smtClean="0"/>
          </a:p>
          <a:p>
            <a:r>
              <a:rPr lang="en-US" dirty="0" smtClean="0"/>
              <a:t>Can you amend the code so that there’s a space between the 2 names?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957" y="4278057"/>
            <a:ext cx="3092361" cy="5953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2335473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57" y="5893488"/>
            <a:ext cx="7263050" cy="5712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30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3" y="269130"/>
            <a:ext cx="11390456" cy="6588870"/>
          </a:xfrm>
        </p:spPr>
        <p:txBody>
          <a:bodyPr>
            <a:normAutofit/>
          </a:bodyPr>
          <a:lstStyle/>
          <a:p>
            <a:r>
              <a:rPr lang="en-US" dirty="0" smtClean="0"/>
              <a:t>Run this code: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output is:</a:t>
            </a:r>
          </a:p>
          <a:p>
            <a:endParaRPr lang="en-US" dirty="0"/>
          </a:p>
          <a:p>
            <a:r>
              <a:rPr lang="en-US" dirty="0" smtClean="0"/>
              <a:t>Run this code: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What does the error mean? And how do we fix it?</a:t>
            </a:r>
          </a:p>
          <a:p>
            <a:pPr lvl="1"/>
            <a:r>
              <a:rPr lang="en-US" dirty="0" smtClean="0"/>
              <a:t>The error says that we can’t mix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ea typeface="Consolas" charset="0"/>
                <a:cs typeface="Consolas" charset="0"/>
              </a:rPr>
              <a:t> together when we concatenate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fix the error by converting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866859"/>
            <a:ext cx="11281599" cy="472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858" y="1853830"/>
            <a:ext cx="7074754" cy="3728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30" y="3432561"/>
            <a:ext cx="4668280" cy="12690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5596" y="3406714"/>
            <a:ext cx="4015143" cy="1294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31035" y="2821860"/>
            <a:ext cx="2603476" cy="529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error is: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91"/>
            <a:ext cx="10515600" cy="1325563"/>
          </a:xfrm>
        </p:spPr>
        <p:txBody>
          <a:bodyPr/>
          <a:lstStyle/>
          <a:p>
            <a:r>
              <a:rPr lang="en-US" b="1" dirty="0" smtClean="0"/>
              <a:t>Type Conversion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Swift, we convert a value from 1 type to another by creating another version of it. We say that we make an instance of the desired type.</a:t>
            </a:r>
          </a:p>
          <a:p>
            <a:r>
              <a:rPr lang="en-US" dirty="0" smtClean="0"/>
              <a:t>Run the following code: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String()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():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= “10”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r>
              <a:rPr lang="en-US" dirty="0" smtClean="0">
                <a:solidFill>
                  <a:srgbClr val="FF0000"/>
                </a:solidFill>
              </a:rPr>
              <a:t> = “20”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 sum = </a:t>
            </a:r>
            <a:r>
              <a:rPr lang="en-US" dirty="0" err="1" smtClean="0">
                <a:solidFill>
                  <a:srgbClr val="FF0000"/>
                </a:solidFill>
              </a:rPr>
              <a:t>rectangleHeight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n-US" dirty="0" err="1" smtClean="0">
                <a:solidFill>
                  <a:srgbClr val="FF0000"/>
                </a:solidFill>
              </a:rPr>
              <a:t>rectangleWidth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\()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45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10528"/>
            <a:ext cx="11179630" cy="5629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Do you know what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Double()</a:t>
            </a:r>
            <a:r>
              <a:rPr lang="en-US" dirty="0" smtClean="0">
                <a:solidFill>
                  <a:srgbClr val="FF0000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Float()</a:t>
            </a:r>
            <a:r>
              <a:rPr lang="en-US" dirty="0" smtClean="0">
                <a:solidFill>
                  <a:srgbClr val="FF0000"/>
                </a:solidFill>
              </a:rPr>
              <a:t> do?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Run the following code: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10.5”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r>
              <a:rPr lang="en-US" dirty="0">
                <a:solidFill>
                  <a:srgbClr val="FF0000"/>
                </a:solidFill>
              </a:rPr>
              <a:t> = “</a:t>
            </a:r>
            <a:r>
              <a:rPr lang="en-US" dirty="0" smtClean="0">
                <a:solidFill>
                  <a:srgbClr val="FF0000"/>
                </a:solidFill>
              </a:rPr>
              <a:t>20.5”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 sum = </a:t>
            </a:r>
            <a:r>
              <a:rPr lang="en-US" dirty="0" err="1">
                <a:solidFill>
                  <a:srgbClr val="FF0000"/>
                </a:solidFill>
              </a:rPr>
              <a:t>rectangleHeight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n-US" dirty="0" err="1">
                <a:solidFill>
                  <a:srgbClr val="FF0000"/>
                </a:solidFill>
              </a:rPr>
              <a:t>rectangleWidth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Print(“The perimeter is “ + 2*sum)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 this case, we can convert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dirty="0" smtClean="0"/>
              <a:t> to either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. Both will give an accurate answer because the values of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rectangleHeight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rectangleWidth</a:t>
            </a:r>
            <a:r>
              <a:rPr lang="en-US" dirty="0" smtClean="0"/>
              <a:t> have only 1 decimal place.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571" y="3367268"/>
            <a:ext cx="6105258" cy="14719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2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Flow Control: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b="1" dirty="0" smtClean="0"/>
              <a:t> statement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9736" y="2414089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0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391"/>
            <a:ext cx="10515600" cy="1325563"/>
          </a:xfrm>
        </p:spPr>
        <p:txBody>
          <a:bodyPr/>
          <a:lstStyle/>
          <a:p>
            <a:r>
              <a:rPr lang="en-US" dirty="0" smtClean="0"/>
              <a:t>iOS App #1: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108"/>
            <a:ext cx="5401235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When learning to code, traditionally the first </a:t>
            </a:r>
            <a:r>
              <a:rPr lang="en-US" dirty="0" err="1" smtClean="0"/>
              <a:t>programme</a:t>
            </a:r>
            <a:r>
              <a:rPr lang="en-US" dirty="0" smtClean="0"/>
              <a:t> we learn to write is called Hello World.</a:t>
            </a:r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 err="1" smtClean="0"/>
              <a:t>programme</a:t>
            </a:r>
            <a:r>
              <a:rPr lang="en-US" dirty="0" smtClean="0"/>
              <a:t> usually shows the text “Hello world”.</a:t>
            </a:r>
          </a:p>
          <a:p>
            <a:endParaRPr lang="en-US" dirty="0"/>
          </a:p>
          <a:p>
            <a:r>
              <a:rPr lang="en-US" dirty="0" smtClean="0"/>
              <a:t>It’s a very basic </a:t>
            </a:r>
            <a:r>
              <a:rPr lang="en-US" dirty="0" err="1" smtClean="0"/>
              <a:t>programme</a:t>
            </a:r>
            <a:r>
              <a:rPr lang="en-US" dirty="0" smtClean="0"/>
              <a:t>, but it’s something for us to get started on our coding journey.</a:t>
            </a:r>
          </a:p>
          <a:p>
            <a:endParaRPr lang="en-US" dirty="0"/>
          </a:p>
          <a:p>
            <a:r>
              <a:rPr lang="en-US" dirty="0" smtClean="0"/>
              <a:t>Our Hello World app will also be able to show a greeting.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-1337" b="35549"/>
          <a:stretch/>
        </p:blipFill>
        <p:spPr>
          <a:xfrm>
            <a:off x="7065861" y="1449107"/>
            <a:ext cx="4448545" cy="50323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0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#1: Hello World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Click the “Create a new </a:t>
            </a:r>
            <a:r>
              <a:rPr lang="en-US" dirty="0" err="1" smtClean="0"/>
              <a:t>Xcode</a:t>
            </a:r>
            <a:r>
              <a:rPr lang="en-US" dirty="0" smtClean="0"/>
              <a:t> project” option.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2113" y="1333494"/>
            <a:ext cx="4779578" cy="4591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030407" y="4546599"/>
            <a:ext cx="4276436" cy="4572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Select the “Single View App” template.</a:t>
            </a:r>
          </a:p>
          <a:p>
            <a:pPr lvl="2"/>
            <a:r>
              <a:rPr lang="en-US" dirty="0" smtClean="0"/>
              <a:t>A template is a blank project that has some basic Swift code already in it.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Single View App is the most basic app. It has only 1 page (called a “</a:t>
            </a:r>
            <a:r>
              <a:rPr lang="en-US" smtClean="0">
                <a:solidFill>
                  <a:srgbClr val="FF0000"/>
                </a:solidFill>
              </a:rPr>
              <a:t>view”).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8726" y="1385888"/>
            <a:ext cx="5558197" cy="39907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79932" y="2066192"/>
            <a:ext cx="1046284" cy="800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You’ll need the following: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Apple-branded computer (e.g. MacBook Air or MacBook Pro)</a:t>
            </a:r>
          </a:p>
          <a:p>
            <a:pPr lvl="1"/>
            <a:r>
              <a:rPr lang="en-US" dirty="0" smtClean="0"/>
              <a:t>The computer needs to be running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/>
              <a:t>Sierra (10.12.6) or </a:t>
            </a:r>
            <a:r>
              <a:rPr lang="en-US" dirty="0" smtClean="0"/>
              <a:t>higher</a:t>
            </a:r>
          </a:p>
          <a:p>
            <a:pPr lvl="1"/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The following is optional (for testing your app on a real device):</a:t>
            </a:r>
          </a:p>
          <a:p>
            <a:pPr lvl="1"/>
            <a:r>
              <a:rPr lang="en-US" dirty="0" smtClean="0"/>
              <a:t>Either an iPad</a:t>
            </a:r>
            <a:r>
              <a:rPr lang="en-US" dirty="0"/>
              <a:t>, iPhone, or iPod Touch running iOS 10 or </a:t>
            </a:r>
            <a:r>
              <a:rPr lang="en-US" dirty="0" smtClean="0"/>
              <a:t>higher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Fill out these fields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5763" y="1182874"/>
            <a:ext cx="5576207" cy="399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6816" y="2037347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Uncheck the “Create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repository  on my Mac”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will get back to this option in a little while.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7899" y="1981521"/>
            <a:ext cx="8287473" cy="1192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784732" y="2775283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the </a:t>
            </a:r>
            <a:r>
              <a:rPr lang="en-US" b="1" dirty="0" err="1" smtClean="0"/>
              <a:t>Xcode</a:t>
            </a:r>
            <a:r>
              <a:rPr lang="en-US" b="1" dirty="0" smtClean="0"/>
              <a:t>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Before we go any further, let’s take a quick look at the </a:t>
            </a:r>
            <a:r>
              <a:rPr lang="en-US" dirty="0" err="1" smtClean="0">
                <a:solidFill>
                  <a:srgbClr val="FF0000"/>
                </a:solidFill>
              </a:rPr>
              <a:t>Xcode</a:t>
            </a:r>
            <a:r>
              <a:rPr lang="en-US" dirty="0" smtClean="0">
                <a:solidFill>
                  <a:srgbClr val="FF0000"/>
                </a:solidFill>
              </a:rPr>
              <a:t> interface.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5359401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Run the app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You’ll see a blank screen.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Now let’s add some text on the screen.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2728" y="2075492"/>
            <a:ext cx="1046284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067" y="2225159"/>
            <a:ext cx="2877606" cy="24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221" y="983850"/>
            <a:ext cx="2848524" cy="50459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9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9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8331"/>
            <a:ext cx="5359401" cy="5649669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Open the storyboard by double-clicking the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>
                <a:solidFill>
                  <a:srgbClr val="FF0000"/>
                </a:solidFill>
              </a:rPr>
              <a:t> file in the project navigator (on the left side of the screen).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 A storyboard is a visual representation of the app’s user interface.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Xcode</a:t>
            </a:r>
            <a:r>
              <a:rPr lang="en-US" dirty="0" smtClean="0"/>
              <a:t> opens storyboards in Interface Builder. This is its default visual interface editor.</a:t>
            </a:r>
          </a:p>
          <a:p>
            <a:pPr lvl="1"/>
            <a:endParaRPr lang="en-US" sz="1200" dirty="0"/>
          </a:p>
          <a:p>
            <a:pPr lvl="1"/>
            <a:r>
              <a:rPr lang="en-US" dirty="0" smtClean="0"/>
              <a:t>The background of the storyboard is called the canvas. Let’s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to it to create some text.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567" y="1382253"/>
            <a:ext cx="5303521" cy="5139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410450" y="2039969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218"/>
            <a:ext cx="10515600" cy="1325563"/>
          </a:xfrm>
        </p:spPr>
        <p:txBody>
          <a:bodyPr/>
          <a:lstStyle/>
          <a:p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3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47350"/>
            <a:ext cx="5359401" cy="61150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Click on the 3</a:t>
            </a:r>
            <a:r>
              <a:rPr lang="en-US" baseline="30000" dirty="0" smtClean="0"/>
              <a:t>rd</a:t>
            </a:r>
            <a:r>
              <a:rPr lang="en-US" dirty="0" smtClean="0"/>
              <a:t> button on the bottom of the utility area (the bottom right of Interface Builder).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This shows the Object library. Scroll down and find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into the filter field at the bottom to find the object quickly.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You can also see the Object library by choosing View &gt; Utilities &gt; Show Object Library.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7223" y="1177347"/>
            <a:ext cx="4784290" cy="4903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412440" y="3602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64840" y="5126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185" cy="4351338"/>
          </a:xfrm>
        </p:spPr>
        <p:txBody>
          <a:bodyPr/>
          <a:lstStyle/>
          <a:p>
            <a:r>
              <a:rPr lang="en-US" dirty="0" smtClean="0"/>
              <a:t>Drag and drop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Position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at the top of the canvas, and so that it’s in the horizontal </a:t>
            </a:r>
            <a:r>
              <a:rPr lang="en-US" dirty="0" err="1" smtClean="0"/>
              <a:t>centre</a:t>
            </a:r>
            <a:r>
              <a:rPr lang="en-US" dirty="0" smtClean="0"/>
              <a:t> (a blue guideline appears once you’ve dragged it to the </a:t>
            </a:r>
            <a:r>
              <a:rPr lang="en-US" dirty="0" err="1" smtClean="0"/>
              <a:t>centre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1346" y="845532"/>
            <a:ext cx="3613374" cy="5331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260040" y="207818"/>
            <a:ext cx="1376412" cy="7968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248"/>
            <a:ext cx="5580185" cy="572596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to change its text. </a:t>
            </a:r>
          </a:p>
          <a:p>
            <a:endParaRPr lang="en-US" dirty="0"/>
          </a:p>
          <a:p>
            <a:r>
              <a:rPr lang="en-US" dirty="0" smtClean="0"/>
              <a:t>Change the text to “Hello word”.</a:t>
            </a:r>
          </a:p>
          <a:p>
            <a:endParaRPr lang="en-US" dirty="0"/>
          </a:p>
          <a:p>
            <a:r>
              <a:rPr lang="en-US" dirty="0" smtClean="0"/>
              <a:t>Close the Interface Builder window and run the app again.</a:t>
            </a:r>
          </a:p>
          <a:p>
            <a:endParaRPr lang="en-US" dirty="0"/>
          </a:p>
          <a:p>
            <a:r>
              <a:rPr lang="en-US" dirty="0" smtClean="0"/>
              <a:t>You should see the words “Hello world” on the screen.</a:t>
            </a:r>
          </a:p>
          <a:p>
            <a:endParaRPr lang="en-US" dirty="0"/>
          </a:p>
          <a:p>
            <a:r>
              <a:rPr lang="en-US" dirty="0" smtClean="0"/>
              <a:t>Congratulations! You’ve created a Hello World iOS app!</a:t>
            </a:r>
          </a:p>
          <a:p>
            <a:endParaRPr lang="en-US" dirty="0"/>
          </a:p>
          <a:p>
            <a:r>
              <a:rPr lang="en-US" dirty="0" smtClean="0"/>
              <a:t>This app is pretty plain, so let’s make it do something.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8246" y="606248"/>
            <a:ext cx="3267042" cy="57976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6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208" y="602928"/>
            <a:ext cx="5857293" cy="5930575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Let’s create our first interactive app.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app will let us type in our name, and it will show the text “Hello [name], how are you?”, and have a button to clear the name.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need to drag another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objects onto the canvas, so go ahead and do that.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position the </a:t>
            </a:r>
            <a:r>
              <a:rPr lang="en-US" dirty="0" smtClean="0">
                <a:ea typeface="Consolas" charset="0"/>
                <a:cs typeface="Consolas" charset="0"/>
              </a:rPr>
              <a:t>Label objects soon.</a:t>
            </a:r>
            <a:r>
              <a:rPr lang="en-US" dirty="0"/>
              <a:t> </a:t>
            </a:r>
            <a:r>
              <a:rPr lang="en-US" dirty="0" smtClean="0"/>
              <a:t>For now, place it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into </a:t>
            </a:r>
            <a:r>
              <a:rPr lang="en-US" dirty="0"/>
              <a:t>the filter field at the bottom to find the object quickly.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9679" y="271684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85394" y="945268"/>
            <a:ext cx="596348" cy="5334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045221" y="3321036"/>
            <a:ext cx="268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Drag 2 </a:t>
            </a:r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Labels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1: An Introduction to Swift and Creating the Hello World 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Swift is a computer programming language. It can be used to create mobile apps for iOS (Apple) devices.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Anything else to say about Swift?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810"/>
            <a:ext cx="4459514" cy="52316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lso drag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onto the canvas.</a:t>
            </a:r>
          </a:p>
          <a:p>
            <a:endParaRPr lang="en-US" dirty="0"/>
          </a:p>
          <a:p>
            <a:r>
              <a:rPr lang="en-US" dirty="0" smtClean="0"/>
              <a:t>Then double-click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and change it’s text to “Reset name”.</a:t>
            </a:r>
          </a:p>
          <a:p>
            <a:endParaRPr lang="en-US" dirty="0"/>
          </a:p>
          <a:p>
            <a:r>
              <a:rPr lang="en-US" dirty="0" smtClean="0"/>
              <a:t>We’ll position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soon. For now, place it anywhere on the canvas.</a:t>
            </a:r>
          </a:p>
          <a:p>
            <a:endParaRPr lang="en-US" dirty="0"/>
          </a:p>
          <a:p>
            <a:r>
              <a:rPr lang="en-US" dirty="0" smtClean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into the filter field at the bottom to find the object.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45268"/>
            <a:ext cx="5020002" cy="5144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709679" y="3915722"/>
            <a:ext cx="5020002" cy="12083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81385" y="5615491"/>
            <a:ext cx="4458390" cy="4747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9838"/>
            <a:ext cx="4459514" cy="60276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Let’s also align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 </a:t>
            </a:r>
          </a:p>
          <a:p>
            <a:endParaRPr lang="en-US" dirty="0"/>
          </a:p>
          <a:p>
            <a:r>
              <a:rPr lang="en-US" dirty="0" smtClean="0"/>
              <a:t>Click on the Button on the canvas, so that it’s selected.</a:t>
            </a:r>
          </a:p>
          <a:p>
            <a:endParaRPr lang="en-US" dirty="0"/>
          </a:p>
          <a:p>
            <a:r>
              <a:rPr lang="en-US" dirty="0" smtClean="0"/>
              <a:t>Click on the “Show the Attributes inspector” tab at the top of the Utility area.</a:t>
            </a:r>
          </a:p>
          <a:p>
            <a:endParaRPr lang="en-US" dirty="0"/>
          </a:p>
          <a:p>
            <a:r>
              <a:rPr lang="en-US" dirty="0" smtClean="0"/>
              <a:t>Scroll down to the Control section and click the leftmost button in the Horizontal section.</a:t>
            </a:r>
          </a:p>
          <a:p>
            <a:endParaRPr lang="en-US" dirty="0"/>
          </a:p>
          <a:p>
            <a:r>
              <a:rPr lang="en-US" dirty="0" smtClean="0"/>
              <a:t>This aligns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text to the left.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508" y="559838"/>
            <a:ext cx="5196849" cy="5896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069931" y="559837"/>
            <a:ext cx="608297" cy="5225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77302" y="5078965"/>
            <a:ext cx="608297" cy="3654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563" y="1327218"/>
            <a:ext cx="5523723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for the user input (to type in his/her name),  so drag that object onto the canvas.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 the next slide, we’ll position these 4 UI (user interface) elements. For now, place them anywhere on the canvas.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also type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</a:t>
            </a:r>
            <a:r>
              <a:rPr lang="en-US" dirty="0"/>
              <a:t>into the filter field at the bottom to find the object quickly.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679" y="977542"/>
            <a:ext cx="4993725" cy="5112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709679" y="1601717"/>
            <a:ext cx="4993725" cy="12645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59880" y="5578235"/>
            <a:ext cx="4543524" cy="511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7189694" y="382379"/>
            <a:ext cx="3394635" cy="5992393"/>
            <a:chOff x="7189694" y="382379"/>
            <a:chExt cx="3394635" cy="59923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9694" y="382379"/>
              <a:ext cx="3394635" cy="599239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7385002" y="1287026"/>
              <a:ext cx="1396030" cy="227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02" y="481442"/>
            <a:ext cx="5831585" cy="6163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Position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objects one below the other, near the top of the screen.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Place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 bit below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top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“Name”. You can make the object bigger by dragging it’s handles.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Double-click on the other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and rename it to “Hello there!”.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Stretch out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so that it occupies the whole screen width, leaving some margins on the 2 sides.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289800" y="985520"/>
            <a:ext cx="501136" cy="2336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89800" y="1219200"/>
            <a:ext cx="3083231" cy="3623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9799" y="1846168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92909" y="9176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  <a:endCxn id="9" idx="3"/>
          </p:cNvCxnSpPr>
          <p:nvPr/>
        </p:nvCxnSpPr>
        <p:spPr>
          <a:xfrm flipH="1">
            <a:off x="7790936" y="1102360"/>
            <a:ext cx="3201973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92909" y="1215177"/>
            <a:ext cx="112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Text Field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  <a:endCxn id="10" idx="3"/>
          </p:cNvCxnSpPr>
          <p:nvPr/>
        </p:nvCxnSpPr>
        <p:spPr>
          <a:xfrm flipH="1">
            <a:off x="10373031" y="1399843"/>
            <a:ext cx="619878" cy="5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992909" y="179659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22" idx="1"/>
            <a:endCxn id="11" idx="3"/>
          </p:cNvCxnSpPr>
          <p:nvPr/>
        </p:nvCxnSpPr>
        <p:spPr>
          <a:xfrm flipH="1">
            <a:off x="8158480" y="1981263"/>
            <a:ext cx="2834429" cy="133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992909" y="2251407"/>
            <a:ext cx="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8158480" y="2436073"/>
            <a:ext cx="283442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79929" y="2287665"/>
            <a:ext cx="868681" cy="296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2" grpId="0"/>
      <p:bldP spid="18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48" y="1119188"/>
            <a:ext cx="5598366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You can also rename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object by clicking on it and then typing into the top section of the Attributes inspector (click on the “Show the Attributes inspector” tab)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We’ll also add some placeholder text 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object, so that the user gets a hint of what to type into  it.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Click on the Text Field object on the canvas, and then in the Attributes inspector type in “Please type in your name”.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982092"/>
            <a:ext cx="4310544" cy="1585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015038" y="996492"/>
            <a:ext cx="490912" cy="4238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8640" y="2193099"/>
            <a:ext cx="2818835" cy="3108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766" y="3005391"/>
            <a:ext cx="4307627" cy="34424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240558" y="6108953"/>
            <a:ext cx="2818835" cy="25584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13579" y="3001052"/>
            <a:ext cx="492371" cy="460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4226" y="589247"/>
            <a:ext cx="4934588" cy="5851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858"/>
            <a:ext cx="5513614" cy="63681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Now let’s edit the attributes of the keyboard that appears when the user types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We’ll make it such that a ”Done” button is shown (instead of the usual “Return” button). </a:t>
            </a:r>
          </a:p>
          <a:p>
            <a:endParaRPr lang="en-US" dirty="0"/>
          </a:p>
          <a:p>
            <a:r>
              <a:rPr lang="en-US" dirty="0" smtClean="0"/>
              <a:t>To do this, 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 and in the Attributes inspector change the Return Key field from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Default</a:t>
            </a:r>
            <a:r>
              <a:rPr lang="en-US" dirty="0" smtClean="0"/>
              <a:t>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Done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can also make it such that something must be typed into the Text Field object, before the “Done” button appears.</a:t>
            </a:r>
          </a:p>
          <a:p>
            <a:endParaRPr lang="en-US" dirty="0"/>
          </a:p>
          <a:p>
            <a:r>
              <a:rPr lang="en-US" dirty="0" smtClean="0"/>
              <a:t>Select the Auto-enable Return Key.</a:t>
            </a:r>
          </a:p>
          <a:p>
            <a:endParaRPr lang="en-US" dirty="0"/>
          </a:p>
          <a:p>
            <a:r>
              <a:rPr lang="en-US" dirty="0" smtClean="0"/>
              <a:t>This prevents the user from typing in a blank name.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30510" y="5727561"/>
            <a:ext cx="3073886" cy="321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218148" y="589243"/>
            <a:ext cx="512466" cy="47587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6" y="503076"/>
            <a:ext cx="3032446" cy="3346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377" y="1088563"/>
            <a:ext cx="3032444" cy="5416740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210" y="503076"/>
            <a:ext cx="5607570" cy="63549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</a:t>
            </a:r>
            <a:r>
              <a:rPr lang="en-US" dirty="0" smtClean="0"/>
              <a:t>un your app in the simulator by clicking the run button (and stop the app by clicking the stop button) on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</a:p>
          <a:p>
            <a:endParaRPr lang="en-US" dirty="0"/>
          </a:p>
          <a:p>
            <a:r>
              <a:rPr lang="en-US" dirty="0" smtClean="0"/>
              <a:t>You can change the type of simulator by clicking on the type and then selecting a different one.</a:t>
            </a:r>
          </a:p>
          <a:p>
            <a:endParaRPr lang="en-US" sz="1400" dirty="0"/>
          </a:p>
          <a:p>
            <a:r>
              <a:rPr lang="en-US" dirty="0" smtClean="0"/>
              <a:t>It’s a good idea to run your app ever so often to test things out after you’ve made some changes.</a:t>
            </a:r>
          </a:p>
          <a:p>
            <a:endParaRPr lang="en-US" sz="1400" dirty="0"/>
          </a:p>
          <a:p>
            <a:r>
              <a:rPr lang="en-US" dirty="0" smtClean="0"/>
              <a:t>Click on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object. You’ll be able to enter text into it.</a:t>
            </a:r>
          </a:p>
          <a:p>
            <a:endParaRPr lang="en-US" sz="1400" dirty="0"/>
          </a:p>
          <a:p>
            <a:r>
              <a:rPr lang="en-US" dirty="0" smtClean="0"/>
              <a:t>If you don’t see the on-screen iOS keyboard, enable it by going to Hardware &gt; Keyboard, and unselect the Connect Hardware Keyboard option.</a:t>
            </a:r>
          </a:p>
          <a:p>
            <a:endParaRPr lang="en-US" sz="1400" dirty="0"/>
          </a:p>
          <a:p>
            <a:r>
              <a:rPr lang="en-US" dirty="0" smtClean="0"/>
              <a:t>Notice that the iOS keyboard has a Done button (instead of Return), and that it isn’t enabled unless you type something into the Text Field.</a:t>
            </a:r>
          </a:p>
          <a:p>
            <a:endParaRPr lang="en-US" sz="1400" dirty="0"/>
          </a:p>
          <a:p>
            <a:r>
              <a:rPr lang="en-US" dirty="0" smtClean="0"/>
              <a:t>The app doesn’t do anything yet, so let’s add some code.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72432" y="520133"/>
            <a:ext cx="459194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58685" y="520133"/>
            <a:ext cx="459194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7964" y="523761"/>
            <a:ext cx="936923" cy="295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18171" y="6106887"/>
            <a:ext cx="759650" cy="3592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35200" y="1836745"/>
            <a:ext cx="2844000" cy="30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Connecting the UI</a:t>
            </a:r>
            <a:r>
              <a:rPr lang="en-US" b="1" dirty="0"/>
              <a:t> </a:t>
            </a:r>
            <a:r>
              <a:rPr lang="en-US" b="1" dirty="0" smtClean="0"/>
              <a:t>to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06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UI to 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643"/>
            <a:ext cx="5889171" cy="55993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We’ll now connect the UI elements to code.</a:t>
            </a:r>
          </a:p>
          <a:p>
            <a:endParaRPr lang="en-US" sz="1500" dirty="0"/>
          </a:p>
          <a:p>
            <a:r>
              <a:rPr lang="en-US" dirty="0" smtClean="0"/>
              <a:t>Click on the Show the Assistant editor button on the top right of the </a:t>
            </a:r>
            <a:r>
              <a:rPr lang="en-US" dirty="0" err="1" smtClean="0"/>
              <a:t>Xcode</a:t>
            </a:r>
            <a:r>
              <a:rPr lang="en-US" dirty="0" smtClean="0"/>
              <a:t> interface.</a:t>
            </a:r>
          </a:p>
          <a:p>
            <a:endParaRPr lang="en-US" sz="1500" dirty="0"/>
          </a:p>
          <a:p>
            <a:r>
              <a:rPr lang="en-US" dirty="0" smtClean="0"/>
              <a:t>The Assistant editor let’s us see code and the storyboard canvas at the same time.</a:t>
            </a:r>
          </a:p>
          <a:p>
            <a:endParaRPr lang="en-US" sz="1500" dirty="0"/>
          </a:p>
          <a:p>
            <a:r>
              <a:rPr lang="en-US" dirty="0" smtClean="0"/>
              <a:t>Click on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</a:t>
            </a:r>
            <a:r>
              <a:rPr lang="en-US" dirty="0" smtClean="0"/>
              <a:t>file on the left-hand side area. (this area is called the Navigator).</a:t>
            </a:r>
          </a:p>
          <a:p>
            <a:endParaRPr lang="en-US" sz="1500" dirty="0"/>
          </a:p>
          <a:p>
            <a:r>
              <a:rPr lang="en-US" dirty="0" smtClean="0"/>
              <a:t>In the Assistant editor (on the right of the screen), you’ll see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file.</a:t>
            </a:r>
          </a:p>
          <a:p>
            <a:endParaRPr lang="en-US" sz="1500" dirty="0"/>
          </a:p>
          <a:p>
            <a:r>
              <a:rPr lang="en-US" dirty="0" smtClean="0"/>
              <a:t>If you need more space, collapse the Utilities area by clicking its toolbar in the </a:t>
            </a:r>
            <a:r>
              <a:rPr lang="en-US" dirty="0" err="1" smtClean="0"/>
              <a:t>Xcode</a:t>
            </a:r>
            <a:r>
              <a:rPr lang="en-US" dirty="0" smtClean="0"/>
              <a:t> toolbar.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1824835"/>
            <a:ext cx="2994721" cy="828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5519311"/>
            <a:ext cx="2953943" cy="7422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9052561" y="5623548"/>
            <a:ext cx="833119" cy="5435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910080"/>
            <a:ext cx="924560" cy="62748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400" y="2997200"/>
            <a:ext cx="4801493" cy="2062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246002" y="2997200"/>
            <a:ext cx="2639891" cy="2062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05" y="166255"/>
            <a:ext cx="5987143" cy="65047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ViewController</a:t>
            </a:r>
            <a:r>
              <a:rPr lang="en-US" dirty="0"/>
              <a:t> </a:t>
            </a:r>
            <a:r>
              <a:rPr lang="en-US" dirty="0" smtClean="0"/>
              <a:t>contains all the code that goes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</a:t>
            </a:r>
          </a:p>
          <a:p>
            <a:endParaRPr lang="en-US" sz="1500" dirty="0"/>
          </a:p>
          <a:p>
            <a:r>
              <a:rPr lang="en-US" dirty="0"/>
              <a:t>I</a:t>
            </a:r>
            <a:r>
              <a:rPr lang="en-US" dirty="0" smtClean="0"/>
              <a:t>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code, find the line that starts with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/>
              <a:t>.</a:t>
            </a:r>
            <a:endParaRPr lang="en-US" dirty="0" smtClean="0"/>
          </a:p>
          <a:p>
            <a:endParaRPr lang="en-US" sz="1500" dirty="0" smtClean="0"/>
          </a:p>
          <a:p>
            <a:r>
              <a:rPr lang="en-US" dirty="0" smtClean="0"/>
              <a:t>Add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below that line.</a:t>
            </a:r>
          </a:p>
          <a:p>
            <a:endParaRPr lang="en-US" sz="1400" dirty="0"/>
          </a:p>
          <a:p>
            <a:r>
              <a:rPr lang="en-US" dirty="0" smtClean="0"/>
              <a:t>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MARK</a:t>
            </a:r>
            <a:r>
              <a:rPr lang="en-US" dirty="0" smtClean="0"/>
              <a:t> comment is a special comment that let’s us </a:t>
            </a:r>
            <a:r>
              <a:rPr lang="en-US" dirty="0" err="1" smtClean="0"/>
              <a:t>organise</a:t>
            </a:r>
            <a:r>
              <a:rPr lang="en-US" dirty="0" smtClean="0"/>
              <a:t> our code into sections. We’ve just created a Properties section in our code.</a:t>
            </a:r>
          </a:p>
          <a:p>
            <a:endParaRPr lang="en-US" sz="1400" dirty="0"/>
          </a:p>
          <a:p>
            <a:r>
              <a:rPr lang="en-US" dirty="0" smtClean="0"/>
              <a:t>You can navigate to this section by clicking on the right part at the top of the Assistant editor.</a:t>
            </a:r>
          </a:p>
          <a:p>
            <a:endParaRPr lang="en-US" sz="1400" dirty="0"/>
          </a:p>
          <a:p>
            <a:r>
              <a:rPr lang="en-US" dirty="0" smtClean="0"/>
              <a:t>Comments are not actual code. They don’t get compiled. We use comments to give useful information to us and others who are reading our code.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907943"/>
            <a:ext cx="5728635" cy="12421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70" y="5073904"/>
            <a:ext cx="5728634" cy="1197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7569" y="3290596"/>
            <a:ext cx="5730575" cy="1465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874042" y="1658319"/>
            <a:ext cx="2710830" cy="403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13384" y="3297793"/>
            <a:ext cx="1301858" cy="4626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89533" y="5331833"/>
            <a:ext cx="1100667" cy="2794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1: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Swift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374"/>
            <a:ext cx="10515600" cy="5778230"/>
          </a:xfrm>
        </p:spPr>
        <p:txBody>
          <a:bodyPr/>
          <a:lstStyle/>
          <a:p>
            <a:r>
              <a:rPr lang="en-US" dirty="0" smtClean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canvas (in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) to the code in the Assistant editor. Drag it to the area just below the MARK comment.</a:t>
            </a:r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dirty="0" err="1"/>
              <a:t>dlalogue</a:t>
            </a:r>
            <a:r>
              <a:rPr lang="en-US" dirty="0"/>
              <a:t> box appears. In the Name field, type 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/>
              <a:t>. This sets the name of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so that we can use it in our </a:t>
            </a:r>
            <a:r>
              <a:rPr lang="en-US" dirty="0" smtClean="0"/>
              <a:t>code. Click Connect.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" y="4089336"/>
            <a:ext cx="11464008" cy="2592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897596" y="5058174"/>
            <a:ext cx="2015185" cy="294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51087" y="3529541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3931516"/>
            <a:ext cx="869645" cy="11266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12044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b="1" dirty="0"/>
              <a:t> Property</a:t>
            </a:r>
            <a:endParaRPr lang="en-US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5728" y="6094562"/>
            <a:ext cx="997053" cy="2717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3026"/>
            <a:ext cx="10515600" cy="646808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Click Connect. </a:t>
            </a:r>
            <a:r>
              <a:rPr lang="en-US" dirty="0" err="1" smtClean="0"/>
              <a:t>Xcode</a:t>
            </a:r>
            <a:r>
              <a:rPr lang="en-US" dirty="0" smtClean="0"/>
              <a:t> will generate the code that connects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from the storyboard to the </a:t>
            </a:r>
            <a:r>
              <a:rPr lang="en-US" dirty="0" err="1" smtClean="0"/>
              <a:t>ViewController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word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means that once this item isn’t needed, iOS will delete it from memory.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is a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</a:t>
            </a:r>
            <a:r>
              <a:rPr lang="en-US" dirty="0" smtClean="0"/>
              <a:t> type (just like how we previously used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/>
              <a:t>to define a variable as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dirty="0" smtClean="0"/>
              <a:t> or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/>
              <a:t> type).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exclamation mark means that this variable can’t be empty. If it is, then the app will crash.</a:t>
            </a:r>
          </a:p>
          <a:p>
            <a:r>
              <a:rPr lang="en-US" dirty="0" smtClean="0"/>
              <a:t>A property is an item that belongs to something. In this case, the variable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belongs to the </a:t>
            </a:r>
            <a:r>
              <a:rPr lang="en-US" dirty="0" err="1" smtClean="0"/>
              <a:t>ViewController</a:t>
            </a:r>
            <a:r>
              <a:rPr lang="en-US" dirty="0" smtClean="0"/>
              <a:t> class.</a:t>
            </a:r>
          </a:p>
          <a:p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IBOutlet</a:t>
            </a:r>
            <a:r>
              <a:rPr lang="en-US" dirty="0" smtClean="0"/>
              <a:t> means this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 is connected to the storyboard item (which has the same name).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It’s good programming practice to use a </a:t>
            </a:r>
            <a:r>
              <a:rPr lang="en-US" dirty="0" err="1" smtClean="0">
                <a:solidFill>
                  <a:srgbClr val="FF0000"/>
                </a:solidFill>
              </a:rPr>
              <a:t>standardised</a:t>
            </a:r>
            <a:r>
              <a:rPr lang="en-US" dirty="0" smtClean="0">
                <a:solidFill>
                  <a:srgbClr val="FF0000"/>
                </a:solidFill>
              </a:rPr>
              <a:t> way of naming variables and other items in our code. For variable names, the first letter is not </a:t>
            </a:r>
            <a:r>
              <a:rPr lang="en-US" dirty="0" err="1" smtClean="0">
                <a:solidFill>
                  <a:srgbClr val="FF0000"/>
                </a:solidFill>
              </a:rPr>
              <a:t>capitalised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779" y="1093258"/>
            <a:ext cx="8006012" cy="1558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704328" y="2206588"/>
            <a:ext cx="7132154" cy="4447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403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Information: Memory Leaks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54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previous slide, we learnt about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weak</a:t>
            </a:r>
            <a:r>
              <a:rPr lang="en-US" dirty="0" smtClean="0"/>
              <a:t> word.</a:t>
            </a:r>
          </a:p>
          <a:p>
            <a:r>
              <a:rPr lang="en-US" dirty="0" smtClean="0"/>
              <a:t>This </a:t>
            </a:r>
            <a:r>
              <a:rPr lang="en-US" dirty="0"/>
              <a:t>prevents bugs in the code called </a:t>
            </a:r>
            <a:r>
              <a:rPr lang="en-US" i="1" dirty="0"/>
              <a:t>memory leaks</a:t>
            </a:r>
            <a:r>
              <a:rPr lang="en-US" dirty="0"/>
              <a:t>, where iOS still has memory space created for an item that’s no longer around. This happens when the programmer forgets to write code that </a:t>
            </a:r>
            <a:r>
              <a:rPr lang="en-US" i="1" dirty="0"/>
              <a:t>deallocates</a:t>
            </a:r>
            <a:r>
              <a:rPr lang="en-US" dirty="0"/>
              <a:t> the item from memory. This means that the item isn’t </a:t>
            </a:r>
            <a:r>
              <a:rPr lang="en-US" i="1" dirty="0"/>
              <a:t>destroyed</a:t>
            </a:r>
            <a:r>
              <a:rPr lang="en-US" dirty="0"/>
              <a:t> when it’s no longer needed.</a:t>
            </a:r>
          </a:p>
          <a:p>
            <a:r>
              <a:rPr lang="en-US" dirty="0"/>
              <a:t>What happens then is that there are “holes” in memory, and iOS can’t get rid of the holes because it doesn’t know which items were in the holes.</a:t>
            </a:r>
          </a:p>
          <a:p>
            <a:r>
              <a:rPr lang="en-US" dirty="0"/>
              <a:t>These memory holes are called </a:t>
            </a:r>
            <a:r>
              <a:rPr lang="en-US" i="1" dirty="0"/>
              <a:t>memory leaks</a:t>
            </a:r>
            <a:r>
              <a:rPr lang="en-US" dirty="0"/>
              <a:t>, and they will cause your app to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10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Information: What’s a Class?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1"/>
            <a:ext cx="8369135" cy="57133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computer programming, we can think of our code as being made up of objects. Each object has properties and does something.</a:t>
            </a:r>
          </a:p>
          <a:p>
            <a:r>
              <a:rPr lang="en-US" dirty="0" smtClean="0"/>
              <a:t>We use these objects to create our code. In this way, our code does something useful too.</a:t>
            </a:r>
          </a:p>
          <a:p>
            <a:r>
              <a:rPr lang="en-US" dirty="0" smtClean="0"/>
              <a:t>The buttons on a TV remote are an example of objects in our real world.</a:t>
            </a:r>
          </a:p>
          <a:p>
            <a:r>
              <a:rPr lang="en-US" dirty="0" smtClean="0"/>
              <a:t>Each button has a </a:t>
            </a:r>
            <a:r>
              <a:rPr lang="en-US" dirty="0" err="1" smtClean="0"/>
              <a:t>colour</a:t>
            </a:r>
            <a:r>
              <a:rPr lang="en-US" dirty="0" smtClean="0"/>
              <a:t> and shape (its properties), and it does something.</a:t>
            </a:r>
          </a:p>
          <a:p>
            <a:r>
              <a:rPr lang="en-US" dirty="0" smtClean="0"/>
              <a:t>Each button is made from a </a:t>
            </a:r>
            <a:r>
              <a:rPr lang="en-US" dirty="0" err="1" smtClean="0"/>
              <a:t>mould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computer programming, we think of a </a:t>
            </a:r>
            <a:r>
              <a:rPr lang="en-US" dirty="0" err="1" smtClean="0"/>
              <a:t>mould</a:t>
            </a:r>
            <a:r>
              <a:rPr lang="en-US" dirty="0" smtClean="0"/>
              <a:t> as a </a:t>
            </a:r>
            <a:r>
              <a:rPr lang="en-US" i="1" dirty="0" smtClean="0"/>
              <a:t>class</a:t>
            </a:r>
            <a:r>
              <a:rPr lang="en-US" dirty="0" smtClean="0"/>
              <a:t>. So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like a description of an object.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is an empty shell.</a:t>
            </a:r>
          </a:p>
          <a:p>
            <a:r>
              <a:rPr lang="en-US" dirty="0" smtClean="0"/>
              <a:t>When our app starts running, the first thing that iOS does is to create all the objects by using the properties and other code in that we’ve coded into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Thinking of our code as objects is called </a:t>
            </a:r>
            <a:r>
              <a:rPr lang="en-US" i="1" dirty="0" smtClean="0"/>
              <a:t>Object-Oriented Programm</a:t>
            </a:r>
            <a:r>
              <a:rPr lang="en-US" dirty="0" smtClean="0"/>
              <a:t>ing.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339945" y="212270"/>
            <a:ext cx="2041072" cy="6515101"/>
            <a:chOff x="9339945" y="212270"/>
            <a:chExt cx="2041072" cy="6515101"/>
          </a:xfrm>
        </p:grpSpPr>
        <p:grpSp>
          <p:nvGrpSpPr>
            <p:cNvPr id="8" name="Group 7"/>
            <p:cNvGrpSpPr/>
            <p:nvPr/>
          </p:nvGrpSpPr>
          <p:grpSpPr>
            <a:xfrm>
              <a:off x="9339945" y="212270"/>
              <a:ext cx="2041072" cy="6515101"/>
              <a:chOff x="8948052" y="212270"/>
              <a:chExt cx="2041072" cy="65151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48052" y="212270"/>
                <a:ext cx="2041072" cy="6515101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9556595" y="5865540"/>
                <a:ext cx="802888" cy="65034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445083" y="5765180"/>
                <a:ext cx="1025912" cy="3679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9992562" y="6138554"/>
              <a:ext cx="735837" cy="4830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28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98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Bottom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b="1" dirty="0"/>
              <a:t> Property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624"/>
            <a:ext cx="10515600" cy="5746375"/>
          </a:xfrm>
        </p:spPr>
        <p:txBody>
          <a:bodyPr/>
          <a:lstStyle/>
          <a:p>
            <a:r>
              <a:rPr lang="en-US" dirty="0" smtClean="0"/>
              <a:t>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(with the words “Hello there!”) also needs to be connected to code, so that we can amend the words according to what’s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use this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in the </a:t>
            </a:r>
            <a:r>
              <a:rPr lang="en-US" dirty="0" err="1" smtClean="0"/>
              <a:t>ViewController</a:t>
            </a:r>
            <a:r>
              <a:rPr lang="en-US" dirty="0" smtClean="0"/>
              <a:t> code, we’ll need to create it as another property.</a:t>
            </a:r>
          </a:p>
          <a:p>
            <a:r>
              <a:rPr lang="en-US" dirty="0" smtClean="0"/>
              <a:t>Let’s do the same as what we did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 Control-drag the bottom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onto the code just below the Text Field property.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dlalogue</a:t>
            </a:r>
            <a:r>
              <a:rPr lang="en-US" dirty="0" smtClean="0"/>
              <a:t> box, name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now have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as a </a:t>
            </a:r>
            <a:r>
              <a:rPr lang="en-US" dirty="0" err="1" smtClean="0"/>
              <a:t>ViewController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393" y="4773472"/>
            <a:ext cx="2518927" cy="13343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155902" y="5221868"/>
            <a:ext cx="1283986" cy="22302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6457" y="4999116"/>
            <a:ext cx="7691381" cy="11121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775238" y="4537812"/>
            <a:ext cx="293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helloThereLabel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39888" y="4845664"/>
            <a:ext cx="576570" cy="3762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325563"/>
          </a:xfrm>
        </p:spPr>
        <p:txBody>
          <a:bodyPr/>
          <a:lstStyle/>
          <a:p>
            <a:r>
              <a:rPr lang="en-US" b="1" dirty="0" smtClean="0"/>
              <a:t>Actions and Event-Driven Programming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168"/>
            <a:ext cx="10515600" cy="5517832"/>
          </a:xfrm>
        </p:spPr>
        <p:txBody>
          <a:bodyPr/>
          <a:lstStyle/>
          <a:p>
            <a:r>
              <a:rPr lang="en-US" dirty="0"/>
              <a:t>Although we have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/>
              <a:t> as properties in our code, our app doesn’t react to them yet.</a:t>
            </a:r>
          </a:p>
          <a:p>
            <a:r>
              <a:rPr lang="en-US" dirty="0"/>
              <a:t>The next step is to write code so that our app does something with whatever’s typed into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need to create an </a:t>
            </a:r>
            <a:r>
              <a:rPr lang="en-US" i="1" dirty="0" smtClean="0"/>
              <a:t>action</a:t>
            </a:r>
            <a:r>
              <a:rPr lang="en-US" dirty="0" smtClean="0"/>
              <a:t>. This is a piece of code that’s linked to something that can happen in the UI.</a:t>
            </a:r>
          </a:p>
          <a:p>
            <a:r>
              <a:rPr lang="en-US" dirty="0" smtClean="0"/>
              <a:t>The user performs actions in the UI that will cause </a:t>
            </a:r>
            <a:r>
              <a:rPr lang="en-US" i="1" dirty="0" smtClean="0"/>
              <a:t>events</a:t>
            </a:r>
            <a:r>
              <a:rPr lang="en-US" dirty="0" smtClean="0"/>
              <a:t> to occur (get triggered) in the app.</a:t>
            </a:r>
          </a:p>
          <a:p>
            <a:r>
              <a:rPr lang="en-US" dirty="0" smtClean="0"/>
              <a:t>The events will cause the appropriate code to be run (we say that the code is </a:t>
            </a:r>
            <a:r>
              <a:rPr lang="en-US" i="1" dirty="0" smtClean="0"/>
              <a:t>executed)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Let’s create an action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, so that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is cleared when the button is clicked.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0"/>
            <a:ext cx="6979920" cy="66979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Add a MARK comment to the end of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 (just above the last curly bracket).</a:t>
            </a:r>
            <a:endParaRPr lang="en-US" dirty="0"/>
          </a:p>
          <a:p>
            <a:endParaRPr lang="en-US" sz="1300" dirty="0" smtClean="0"/>
          </a:p>
          <a:p>
            <a:r>
              <a:rPr lang="en-US" dirty="0" smtClean="0"/>
              <a:t>We’ll add the action code below this line.</a:t>
            </a:r>
          </a:p>
          <a:p>
            <a:endParaRPr lang="en-US" sz="1300" dirty="0"/>
          </a:p>
          <a:p>
            <a:r>
              <a:rPr lang="en-US" dirty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 </a:t>
            </a:r>
            <a:r>
              <a:rPr lang="en-US" dirty="0" smtClean="0"/>
              <a:t>from </a:t>
            </a:r>
            <a:r>
              <a:rPr lang="en-US" dirty="0"/>
              <a:t>the canvas (in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/>
              <a:t>) to the code in the Assistant editor. Drag it to the area just below the MARK comment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In the dialogue box that appears, for the Name field, type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C</a:t>
            </a:r>
            <a:r>
              <a:rPr lang="en-US" dirty="0" smtClean="0"/>
              <a:t>hange the Connection type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Action</a:t>
            </a:r>
            <a:r>
              <a:rPr lang="en-US" dirty="0" smtClean="0"/>
              <a:t>.</a:t>
            </a:r>
          </a:p>
          <a:p>
            <a:endParaRPr lang="en-US" sz="1200" dirty="0"/>
          </a:p>
          <a:p>
            <a:r>
              <a:rPr lang="en-US" dirty="0" smtClean="0"/>
              <a:t>And change the Type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 Click Connect.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224955"/>
            <a:ext cx="3398521" cy="1158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4872" y="4242351"/>
            <a:ext cx="3812015" cy="23054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504535" y="4990011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55584" y="2795149"/>
            <a:ext cx="329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resetNameTextField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297584" y="3239386"/>
            <a:ext cx="206951" cy="17506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504534" y="4421289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3" idx="0"/>
          </p:cNvCxnSpPr>
          <p:nvPr/>
        </p:nvCxnSpPr>
        <p:spPr>
          <a:xfrm flipH="1">
            <a:off x="10438963" y="3801477"/>
            <a:ext cx="91254" cy="6198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9818" y="3368052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Action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04533" y="5301304"/>
            <a:ext cx="1868857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>
            <a:off x="8025071" y="3992611"/>
            <a:ext cx="1479462" cy="1441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17107" y="3549761"/>
            <a:ext cx="205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UIButton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484591" y="6178704"/>
            <a:ext cx="888800" cy="2716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5" grpId="0"/>
      <p:bldP spid="17" grpId="0" animBg="1"/>
      <p:bldP spid="19" grpId="0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450"/>
            <a:ext cx="10515600" cy="67437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Xcode</a:t>
            </a:r>
            <a:r>
              <a:rPr lang="en-US" dirty="0" smtClean="0"/>
              <a:t> generates the action method: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300" dirty="0"/>
          </a:p>
          <a:p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unc</a:t>
            </a:r>
            <a:r>
              <a:rPr lang="en-US" dirty="0" smtClean="0"/>
              <a:t> means that this block of code is a </a:t>
            </a:r>
            <a:r>
              <a:rPr lang="en-US" i="1" dirty="0" smtClean="0"/>
              <a:t>function</a:t>
            </a:r>
            <a:r>
              <a:rPr lang="en-US" dirty="0" smtClean="0"/>
              <a:t>. A function is a block of code that can be reused. Reusing code helps to keep our code neater (by not repeating code) and also makes it easier to write code.</a:t>
            </a:r>
          </a:p>
          <a:p>
            <a:endParaRPr lang="en-US" sz="1400" dirty="0"/>
          </a:p>
          <a:p>
            <a:r>
              <a:rPr lang="en-US" dirty="0" smtClean="0"/>
              <a:t>The name of this function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this action is triggered by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object,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sender</a:t>
            </a:r>
            <a:r>
              <a:rPr lang="en-US" dirty="0" smtClean="0"/>
              <a:t> 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UIButton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/>
              <a:t>In object-oriented programming, functions are called </a:t>
            </a:r>
            <a:r>
              <a:rPr lang="en-US" i="1" dirty="0"/>
              <a:t>methods</a:t>
            </a:r>
            <a:r>
              <a:rPr lang="en-US" dirty="0"/>
              <a:t>.</a:t>
            </a:r>
          </a:p>
          <a:p>
            <a:endParaRPr lang="en-US" sz="1300" dirty="0" smtClean="0"/>
          </a:p>
          <a:p>
            <a:r>
              <a:rPr lang="en-US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IBAction</a:t>
            </a:r>
            <a:r>
              <a:rPr lang="en-US" dirty="0"/>
              <a:t> means that this method is an action. The storyboard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/>
              <a:t> object connects to this action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203" y="749355"/>
            <a:ext cx="7282798" cy="1003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58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5324"/>
            <a:ext cx="10515600" cy="62833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Whenever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is clicked,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action method is triggered in our code.</a:t>
            </a:r>
          </a:p>
          <a:p>
            <a:endParaRPr lang="en-US" sz="1300" dirty="0"/>
          </a:p>
          <a:p>
            <a:r>
              <a:rPr lang="en-US" dirty="0" smtClean="0"/>
              <a:t>So let’s add in the code that resets the name Text Field. Add the following code so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resetNameTextField</a:t>
            </a:r>
            <a:r>
              <a:rPr lang="en-US" dirty="0" smtClean="0"/>
              <a:t> method looks like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5200" dirty="0"/>
          </a:p>
          <a:p>
            <a:r>
              <a:rPr lang="en-US" dirty="0" smtClean="0"/>
              <a:t>Both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have a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property. 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’s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whatever text has been typed into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The value of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>
                <a:ea typeface="Calibri Light" charset="0"/>
                <a:cs typeface="Calibri Light" charset="0"/>
              </a:rPr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property is the text that’s displayed 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 on the canvas.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405" y="2099784"/>
            <a:ext cx="8380387" cy="1800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944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6626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243" y="3723759"/>
            <a:ext cx="3828633" cy="2676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9208"/>
            <a:ext cx="10515600" cy="5747755"/>
          </a:xfrm>
        </p:spPr>
        <p:txBody>
          <a:bodyPr/>
          <a:lstStyle/>
          <a:p>
            <a:r>
              <a:rPr lang="en-US" dirty="0" smtClean="0"/>
              <a:t>Run the app in the simulator.</a:t>
            </a:r>
          </a:p>
          <a:p>
            <a:endParaRPr lang="en-US" dirty="0"/>
          </a:p>
          <a:p>
            <a:r>
              <a:rPr lang="en-US" dirty="0" smtClean="0"/>
              <a:t>Test it out by typing something into the name Text Field and tapping the “Reset name” button.</a:t>
            </a:r>
          </a:p>
          <a:p>
            <a:endParaRPr lang="en-US" dirty="0"/>
          </a:p>
          <a:p>
            <a:r>
              <a:rPr lang="en-US" dirty="0" smtClean="0"/>
              <a:t>The Text Field will become blank again.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1644" y="4612452"/>
            <a:ext cx="427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1. Type into the name Text Field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644" y="5832246"/>
            <a:ext cx="433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2. Click the “Reset name” button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6613" y="5091261"/>
            <a:ext cx="421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  <a:r>
              <a:rPr lang="en-US" sz="2400" b="1" dirty="0" smtClean="0">
                <a:solidFill>
                  <a:srgbClr val="FF0000"/>
                </a:solidFill>
              </a:rPr>
              <a:t>. The Text Field becomes blank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017" y="4740424"/>
            <a:ext cx="87455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9" idx="3"/>
          </p:cNvCxnSpPr>
          <p:nvPr/>
        </p:nvCxnSpPr>
        <p:spPr>
          <a:xfrm flipH="1">
            <a:off x="1666569" y="4872779"/>
            <a:ext cx="364755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5847" y="5930724"/>
            <a:ext cx="917833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3" idx="3"/>
          </p:cNvCxnSpPr>
          <p:nvPr/>
        </p:nvCxnSpPr>
        <p:spPr>
          <a:xfrm flipH="1">
            <a:off x="1673680" y="6063079"/>
            <a:ext cx="377964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039142" y="4712716"/>
            <a:ext cx="3483602" cy="2647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7708107" y="4977427"/>
            <a:ext cx="200024" cy="2303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Simple Values: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888"/>
            <a:ext cx="10515600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dirty="0" smtClean="0"/>
              <a:t> is used to create a constant.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constant?</a:t>
            </a:r>
          </a:p>
          <a:p>
            <a:pPr lvl="1"/>
            <a:r>
              <a:rPr lang="en-US" dirty="0" smtClean="0"/>
              <a:t>A constant is a value that is defined once, and used many times.</a:t>
            </a:r>
          </a:p>
          <a:p>
            <a:pPr lvl="1"/>
            <a:r>
              <a:rPr lang="en-US" dirty="0" smtClean="0"/>
              <a:t>Once it’s set, you can’t change a constant’s value.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 you know why we create constants in our code?</a:t>
            </a:r>
          </a:p>
          <a:p>
            <a:pPr lvl="1"/>
            <a:r>
              <a:rPr lang="en-US" dirty="0" smtClean="0"/>
              <a:t>This is to get the computer to help us check for errors in our code. The compiler will give an error if we try to change a constant’s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3" y="2157415"/>
            <a:ext cx="3729037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46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1455"/>
            <a:ext cx="10515600" cy="552654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last thing we want to do for our app is to make it such that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/>
              <a:t> shows the name that’s typed into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1300" dirty="0"/>
          </a:p>
          <a:p>
            <a:r>
              <a:rPr lang="en-US" dirty="0" smtClean="0"/>
              <a:t>Since we’re working with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we need a text field delegate in our code.</a:t>
            </a:r>
          </a:p>
          <a:p>
            <a:endParaRPr lang="en-US" sz="1300" dirty="0"/>
          </a:p>
          <a:p>
            <a:r>
              <a:rPr lang="en-US" dirty="0" smtClean="0"/>
              <a:t>A </a:t>
            </a:r>
            <a:r>
              <a:rPr lang="en-US" i="1" dirty="0" smtClean="0"/>
              <a:t>delegate</a:t>
            </a:r>
            <a:r>
              <a:rPr lang="en-US" dirty="0" smtClean="0"/>
              <a:t> is an object that acts together with another object. The text field delegate communicates with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while the user is typing or editing text.</a:t>
            </a:r>
          </a:p>
          <a:p>
            <a:endParaRPr lang="en-US" sz="1300" dirty="0"/>
          </a:p>
          <a:p>
            <a:r>
              <a:rPr lang="en-US" dirty="0" smtClean="0"/>
              <a:t>The text field delegate can detect when important events occur, such as when a user starts or stops typing text.</a:t>
            </a:r>
          </a:p>
          <a:p>
            <a:endParaRPr lang="en-US" sz="1300" dirty="0"/>
          </a:p>
          <a:p>
            <a:r>
              <a:rPr lang="en-US" dirty="0" smtClean="0"/>
              <a:t>Before we can use the text field delegate in our code, we need to add it to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iewController</a:t>
            </a:r>
            <a:r>
              <a:rPr lang="en-US" dirty="0" smtClean="0"/>
              <a:t> class.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will </a:t>
            </a:r>
            <a:r>
              <a:rPr lang="en-US" i="1" dirty="0" smtClean="0"/>
              <a:t>adopt</a:t>
            </a:r>
            <a:r>
              <a:rPr lang="en-US" dirty="0" smtClean="0"/>
              <a:t> the delegate.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5892"/>
            <a:ext cx="10515600" cy="1325563"/>
          </a:xfrm>
        </p:spPr>
        <p:txBody>
          <a:bodyPr/>
          <a:lstStyle/>
          <a:p>
            <a:r>
              <a:rPr lang="en-US" b="1" dirty="0" smtClean="0"/>
              <a:t>The Text Field Delegate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81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2570"/>
            <a:ext cx="10515600" cy="6029864"/>
          </a:xfrm>
        </p:spPr>
        <p:txBody>
          <a:bodyPr>
            <a:normAutofit/>
          </a:bodyPr>
          <a:lstStyle/>
          <a:p>
            <a:r>
              <a:rPr lang="en-US" dirty="0" smtClean="0"/>
              <a:t>Return to the Standard editor by clicking on the button to the left of the “Show the Assistant editor” button.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Click on the </a:t>
            </a:r>
            <a:r>
              <a:rPr lang="en-US" dirty="0" err="1" smtClean="0"/>
              <a:t>ViewController.swift</a:t>
            </a:r>
            <a:r>
              <a:rPr lang="en-US" dirty="0" smtClean="0"/>
              <a:t> file in the Project navigator. This will show the file’s code.</a:t>
            </a:r>
          </a:p>
          <a:p>
            <a:endParaRPr lang="en-US" dirty="0" smtClean="0"/>
          </a:p>
          <a:p>
            <a:r>
              <a:rPr lang="en-US" dirty="0" smtClean="0"/>
              <a:t>Add the text field delegate to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by amending the </a:t>
            </a:r>
            <a:r>
              <a:rPr lang="en-US" dirty="0" smtClean="0">
                <a:solidFill>
                  <a:srgbClr val="0070C0"/>
                </a:solidFill>
              </a:rPr>
              <a:t>class</a:t>
            </a:r>
            <a:r>
              <a:rPr lang="en-US" dirty="0" smtClean="0"/>
              <a:t> line in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endParaRPr lang="en-US" sz="4000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 has now adopted the text field delegate.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880" y="1453234"/>
            <a:ext cx="4885734" cy="5990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5143" y="1453235"/>
            <a:ext cx="740228" cy="5642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0794" y="4806990"/>
            <a:ext cx="9722494" cy="650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079530" y="4922298"/>
            <a:ext cx="3299382" cy="4147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0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022"/>
            <a:ext cx="10515600" cy="66379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needs to set itself as the delegate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 property, so that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reacts when changes are made to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smtClean="0"/>
              <a:t>.</a:t>
            </a:r>
          </a:p>
          <a:p>
            <a:endParaRPr lang="en-US" sz="900" dirty="0"/>
          </a:p>
          <a:p>
            <a:r>
              <a:rPr lang="en-US" dirty="0" smtClean="0"/>
              <a:t>We do this by setting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dirty="0" smtClean="0"/>
              <a:t> property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class.</a:t>
            </a:r>
          </a:p>
          <a:p>
            <a:endParaRPr lang="en-US" sz="900" dirty="0"/>
          </a:p>
          <a:p>
            <a:r>
              <a:rPr lang="en-US" dirty="0" smtClean="0"/>
              <a:t>Make your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look like this: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900" dirty="0" smtClean="0"/>
          </a:p>
          <a:p>
            <a:r>
              <a:rPr lang="en-US" dirty="0" smtClean="0"/>
              <a:t>In object-oriented programming, we use the dot operator (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smtClean="0"/>
              <a:t>) to </a:t>
            </a:r>
            <a:r>
              <a:rPr lang="en-US" i="1" dirty="0" smtClean="0"/>
              <a:t>access</a:t>
            </a:r>
            <a:r>
              <a:rPr lang="en-US" dirty="0" smtClean="0"/>
              <a:t> a property.</a:t>
            </a:r>
          </a:p>
          <a:p>
            <a:endParaRPr lang="en-US" sz="900" dirty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viewDidLoad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is called automatically by iOS when your app first starts. So when your app starts,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sets itself to be the delegate of its </a:t>
            </a:r>
            <a:r>
              <a:rPr lang="en-US" dirty="0" err="1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nameTextField</a:t>
            </a:r>
            <a:r>
              <a:rPr lang="en-US" dirty="0" smtClean="0"/>
              <a:t> property.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61" y="2741179"/>
            <a:ext cx="4849218" cy="13186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02279" y="2967264"/>
            <a:ext cx="5292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elf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refers to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class, because this code is in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sz="2400" b="1" dirty="0" smtClean="0">
                <a:solidFill>
                  <a:srgbClr val="FF0000"/>
                </a:solidFill>
              </a:rPr>
              <a:t> class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6346" y="4330666"/>
            <a:ext cx="855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is the value of the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nameTextField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delegate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62124" y="3408891"/>
            <a:ext cx="3133725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43500" y="3408891"/>
            <a:ext cx="695326" cy="32885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77568" y="3737746"/>
            <a:ext cx="423672" cy="6677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3"/>
          </p:cNvCxnSpPr>
          <p:nvPr/>
        </p:nvCxnSpPr>
        <p:spPr>
          <a:xfrm flipH="1">
            <a:off x="5838826" y="3250206"/>
            <a:ext cx="772516" cy="3231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6348"/>
            <a:ext cx="10515600" cy="5580615"/>
          </a:xfrm>
        </p:spPr>
        <p:txBody>
          <a:bodyPr/>
          <a:lstStyle/>
          <a:p>
            <a:r>
              <a:rPr lang="en-US" dirty="0" smtClean="0"/>
              <a:t>The text field delegate has 8 methods. We’re going to use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methods.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when the Return button (or in our app’s case it’s the Done button) on the keyboard is tapped.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dismiss the keyboard.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method gets called after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has finished doing it’s “work”.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write code inside this method to change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’s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text according to what was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77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539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method is called by iOS when the Return key on the keyboard is tapped.</a:t>
            </a:r>
          </a:p>
          <a:p>
            <a:endParaRPr lang="en-US" sz="1200" dirty="0"/>
          </a:p>
          <a:p>
            <a:r>
              <a:rPr lang="en-US" dirty="0" smtClean="0"/>
              <a:t>In our case, this method is called when the Done button is tapped.</a:t>
            </a:r>
          </a:p>
          <a:p>
            <a:endParaRPr lang="en-US" sz="1300" dirty="0"/>
          </a:p>
          <a:p>
            <a:r>
              <a:rPr lang="en-US" dirty="0" smtClean="0"/>
              <a:t>We’ll write code to dismiss the keyboard when the Return or Done key is tapped.</a:t>
            </a:r>
          </a:p>
          <a:p>
            <a:endParaRPr lang="en-US" sz="1300" dirty="0"/>
          </a:p>
          <a:p>
            <a:r>
              <a:rPr lang="en-US" dirty="0" smtClean="0"/>
              <a:t>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class, add the following MARK comment above the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Actions</a:t>
            </a:r>
            <a:r>
              <a:rPr lang="en-US" dirty="0" smtClean="0"/>
              <a:t> section: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224" y="5524743"/>
            <a:ext cx="5236578" cy="598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4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8021"/>
            <a:ext cx="10515600" cy="54559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Add the following code just below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MARK:UITextFieldDelegate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1300" dirty="0"/>
          </a:p>
          <a:p>
            <a:r>
              <a:rPr lang="en-US" dirty="0" smtClean="0"/>
              <a:t>We’ve just </a:t>
            </a:r>
            <a:r>
              <a:rPr lang="en-US" i="1" dirty="0" smtClean="0"/>
              <a:t>implemented</a:t>
            </a:r>
            <a:r>
              <a:rPr lang="en-US" dirty="0" smtClean="0"/>
              <a:t> the </a:t>
            </a:r>
            <a:r>
              <a:rPr lang="en-US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textFieldShouldReturn</a:t>
            </a:r>
            <a:r>
              <a:rPr lang="en-US" dirty="0" smtClean="0">
                <a:solidFill>
                  <a:srgbClr val="0070C0"/>
                </a:solidFill>
                <a:ea typeface="Consolas" charset="0"/>
                <a:cs typeface="Consolas" charset="0"/>
              </a:rPr>
              <a:t>()</a:t>
            </a:r>
            <a:r>
              <a:rPr lang="en-US" dirty="0" smtClean="0">
                <a:ea typeface="Consolas" charset="0"/>
                <a:cs typeface="Consolas" charset="0"/>
              </a:rPr>
              <a:t> method.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The methods in the delegates are empty shells. It’s up to the programmer to add code to the methods.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Adding code to a method is called </a:t>
            </a:r>
            <a:r>
              <a:rPr lang="en-US" i="1" dirty="0" smtClean="0">
                <a:ea typeface="Consolas" charset="0"/>
                <a:cs typeface="Consolas" charset="0"/>
              </a:rPr>
              <a:t>implementing</a:t>
            </a:r>
            <a:r>
              <a:rPr lang="en-US" dirty="0" smtClean="0">
                <a:ea typeface="Consolas" charset="0"/>
                <a:cs typeface="Consolas" charset="0"/>
              </a:rPr>
              <a:t> a method.</a:t>
            </a:r>
          </a:p>
          <a:p>
            <a:pPr lvl="1"/>
            <a:endParaRPr lang="en-US" sz="1300" dirty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Notice that we’re given help when we type our code. </a:t>
            </a:r>
            <a:r>
              <a:rPr lang="en-US" dirty="0" err="1" smtClean="0">
                <a:ea typeface="Consolas" charset="0"/>
                <a:cs typeface="Consolas" charset="0"/>
              </a:rPr>
              <a:t>Xcode</a:t>
            </a:r>
            <a:r>
              <a:rPr lang="en-US" dirty="0" smtClean="0">
                <a:ea typeface="Consolas" charset="0"/>
                <a:cs typeface="Consolas" charset="0"/>
              </a:rPr>
              <a:t> will suggest to us what to type. This is called </a:t>
            </a:r>
            <a:r>
              <a:rPr lang="en-US" i="1" dirty="0" smtClean="0">
                <a:ea typeface="Consolas" charset="0"/>
                <a:cs typeface="Consolas" charset="0"/>
              </a:rPr>
              <a:t>code completion</a:t>
            </a:r>
            <a:r>
              <a:rPr lang="en-US" dirty="0" smtClean="0">
                <a:ea typeface="Consolas" charset="0"/>
                <a:cs typeface="Consolas" charset="0"/>
              </a:rPr>
              <a:t>. Select the correct code by scrolling to the code and then press Return on your keyboard.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982" y="820098"/>
            <a:ext cx="9601798" cy="17991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702" y="5510326"/>
            <a:ext cx="8003031" cy="10481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9209575" y="1216952"/>
            <a:ext cx="1233289" cy="3520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1981" y="5849649"/>
            <a:ext cx="8018752" cy="37914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1930326"/>
            <a:ext cx="1845734" cy="3225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45784" y="1852059"/>
            <a:ext cx="79861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This method needs to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000" b="1" dirty="0" smtClean="0">
                <a:solidFill>
                  <a:srgbClr val="FF0000"/>
                </a:solidFill>
              </a:rPr>
              <a:t> a Boolean. If we write the code so that it returns </a:t>
            </a:r>
            <a:r>
              <a:rPr lang="en-US" sz="20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000" b="1" dirty="0" smtClean="0">
                <a:solidFill>
                  <a:srgbClr val="FF0000"/>
                </a:solidFill>
              </a:rPr>
              <a:t>, the app responds to the Return or Done key being pressed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882759" y="1569027"/>
            <a:ext cx="1326816" cy="361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b="1" dirty="0" smtClean="0"/>
              <a:t> Method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708"/>
            <a:ext cx="10515600" cy="56842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method is called just before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becomes inactive.</a:t>
            </a:r>
          </a:p>
          <a:p>
            <a:endParaRPr lang="en-US" sz="900" dirty="0"/>
          </a:p>
          <a:p>
            <a:r>
              <a:rPr lang="en-US" dirty="0" smtClean="0"/>
              <a:t>This is a good place to write code that reads whatever has been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>
                <a:ea typeface="Consolas" charset="0"/>
                <a:cs typeface="Consolas" charset="0"/>
              </a:rPr>
              <a:t>, and then changes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ea typeface="Consolas" charset="0"/>
                <a:cs typeface="Consolas" charset="0"/>
              </a:rPr>
              <a:t>’s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>
                <a:ea typeface="Consolas" charset="0"/>
                <a:cs typeface="Consolas" charset="0"/>
              </a:rPr>
              <a:t> property</a:t>
            </a:r>
            <a:r>
              <a:rPr lang="en-US" dirty="0" smtClean="0"/>
              <a:t>.</a:t>
            </a:r>
          </a:p>
          <a:p>
            <a:endParaRPr lang="en-US" sz="900" dirty="0"/>
          </a:p>
          <a:p>
            <a:r>
              <a:rPr lang="en-US" dirty="0" smtClean="0"/>
              <a:t>So let’s add this code to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300" dirty="0"/>
          </a:p>
          <a:p>
            <a:r>
              <a:rPr lang="en-US" dirty="0" smtClean="0"/>
              <a:t>We could actually place this code anywhere within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class, but it’s good to keep our code </a:t>
            </a:r>
            <a:r>
              <a:rPr lang="en-US" dirty="0" err="1" smtClean="0"/>
              <a:t>organised</a:t>
            </a:r>
            <a:r>
              <a:rPr lang="en-US" dirty="0" smtClean="0"/>
              <a:t> by placing similar methods together so that it’s easier for us to find our code.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655" y="3621439"/>
            <a:ext cx="8399453" cy="10698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227093" y="3997376"/>
            <a:ext cx="2265527" cy="31797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7118" y="3976764"/>
            <a:ext cx="3209724" cy="3385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5700" y="4693500"/>
            <a:ext cx="49128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400" b="1" dirty="0" smtClean="0">
                <a:solidFill>
                  <a:srgbClr val="FF0000"/>
                </a:solidFill>
              </a:rPr>
              <a:t> is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sz="2400" b="1" dirty="0" smtClean="0">
                <a:solidFill>
                  <a:srgbClr val="FF0000"/>
                </a:solidFill>
              </a:rPr>
              <a:t> 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67576" y="4315349"/>
            <a:ext cx="666915" cy="4070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18460" y="4693500"/>
            <a:ext cx="49128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400" b="1" dirty="0" smtClean="0">
                <a:solidFill>
                  <a:srgbClr val="FF0000"/>
                </a:solidFill>
              </a:rPr>
              <a:t> is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</a:t>
            </a:r>
            <a:r>
              <a:rPr lang="en-US" sz="2400" b="1" dirty="0" err="1" smtClean="0">
                <a:solidFill>
                  <a:srgbClr val="FF0000"/>
                </a:solidFill>
              </a:rPr>
              <a:t>’s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sz="2400" b="1" dirty="0" smtClean="0">
                <a:solidFill>
                  <a:srgbClr val="FF0000"/>
                </a:solidFill>
              </a:rPr>
              <a:t> property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596244" y="4315349"/>
            <a:ext cx="602190" cy="4217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23"/>
            <a:ext cx="10515600" cy="631231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Test out your code by running the app in the simulator.</a:t>
            </a:r>
          </a:p>
          <a:p>
            <a:endParaRPr lang="en-US" sz="900" dirty="0"/>
          </a:p>
          <a:p>
            <a:r>
              <a:rPr lang="en-US" dirty="0" smtClean="0"/>
              <a:t>When you type in something into the name Text Field and tap the Done button on the keyboard, the “Hello there!” words will change to be whatever you’ve typed.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you don’t see the iOS keyboard, then you’ll need to change the simulator’s hardware settings. On the Simulator’s menu bar, click on Hardware -&gt; Keyboard -&gt; Connect Hardware Keyboard. When this option is unchecked, the iOS keyboard appears.</a:t>
            </a:r>
          </a:p>
          <a:p>
            <a:endParaRPr lang="en-US" sz="900" dirty="0"/>
          </a:p>
          <a:p>
            <a:r>
              <a:rPr lang="en-US" dirty="0" smtClean="0"/>
              <a:t>You can also use your computer keyboard to type by checking the Connect Hardware Keyboard, and then clicking on Toggle Software Keyboard.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703" y="1755634"/>
            <a:ext cx="3373246" cy="20353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1543" y="1750154"/>
            <a:ext cx="3386683" cy="20407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522869" y="2396277"/>
            <a:ext cx="36504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The </a:t>
            </a:r>
            <a:r>
              <a:rPr lang="en-US" sz="20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sz="2000" b="1" dirty="0" smtClean="0">
                <a:solidFill>
                  <a:srgbClr val="FF0000"/>
                </a:solidFill>
              </a:rPr>
              <a:t> changes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22869" y="2796387"/>
            <a:ext cx="3650459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245" y="6047059"/>
            <a:ext cx="4451087" cy="5061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190244" y="6034441"/>
            <a:ext cx="4451087" cy="25205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90244" y="6286501"/>
            <a:ext cx="4451087" cy="26676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385"/>
            <a:ext cx="10515600" cy="6126480"/>
          </a:xfrm>
        </p:spPr>
        <p:txBody>
          <a:bodyPr/>
          <a:lstStyle/>
          <a:p>
            <a:r>
              <a:rPr lang="en-US" dirty="0" smtClean="0"/>
              <a:t>The very final thing that our Hello World app needs to do is to show whatever’s typed into the name </a:t>
            </a:r>
            <a:r>
              <a:rPr lang="en-US" dirty="0" smtClean="0">
                <a:solidFill>
                  <a:srgbClr val="0070C0"/>
                </a:solidFill>
              </a:rPr>
              <a:t>Text Field</a:t>
            </a:r>
            <a:r>
              <a:rPr lang="en-US" dirty="0" smtClean="0"/>
              <a:t> as a greeting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dirty="0" smtClean="0"/>
              <a:t>Let’s change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err="1" smtClean="0">
                <a:ea typeface="Consolas" charset="0"/>
                <a:cs typeface="Consolas" charset="0"/>
              </a:rPr>
              <a:t>’s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en-US" dirty="0" smtClean="0">
                <a:ea typeface="Consolas" charset="0"/>
                <a:cs typeface="Consolas" charset="0"/>
              </a:rPr>
              <a:t> property</a:t>
            </a:r>
            <a:r>
              <a:rPr lang="en-US" dirty="0" smtClean="0"/>
              <a:t> such that it shows the text “Hello there, [name]!” after the Done button is tapped on the keyboard. [name] is whatever has been typed into the name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dirty="0" smtClean="0"/>
              <a:t>Amend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textFieldDidEndEditing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to be this: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081" y="4124960"/>
            <a:ext cx="9906020" cy="11736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818016" y="4578424"/>
            <a:ext cx="141403" cy="3661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39081" y="5398055"/>
            <a:ext cx="1019002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Omitting the exclamation mark will cause an error when you build your code.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This is because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textField.text</a:t>
            </a:r>
            <a:r>
              <a:rPr lang="en-US" sz="2400" b="1" dirty="0" smtClean="0">
                <a:solidFill>
                  <a:srgbClr val="FF0000"/>
                </a:solidFill>
              </a:rPr>
              <a:t> needs to be “unwrapped” before it can be used.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749871" y="4944592"/>
            <a:ext cx="4068145" cy="4534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0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362"/>
            <a:ext cx="10515600" cy="5523820"/>
          </a:xfrm>
        </p:spPr>
        <p:txBody>
          <a:bodyPr/>
          <a:lstStyle/>
          <a:p>
            <a:r>
              <a:rPr lang="en-US" dirty="0" smtClean="0"/>
              <a:t>Test the app in the simulator.</a:t>
            </a:r>
          </a:p>
          <a:p>
            <a:endParaRPr lang="en-US" sz="1200" dirty="0"/>
          </a:p>
          <a:p>
            <a:r>
              <a:rPr lang="en-US" dirty="0" smtClean="0"/>
              <a:t>Once something is typed into the name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 and the Done button is tapped on the keyboard, whatever’s typed will appear as part of a greeting in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text.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8945" y="2721899"/>
            <a:ext cx="5257800" cy="4016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text may be truncated, such as: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that case, lengthen the width of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helloThereLabel</a:t>
            </a:r>
            <a:r>
              <a:rPr lang="en-US" dirty="0" smtClean="0"/>
              <a:t>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0464" y="3730837"/>
            <a:ext cx="2636252" cy="4950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063" y="5991530"/>
            <a:ext cx="4851400" cy="5355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r="-1337" b="55182"/>
          <a:stretch/>
        </p:blipFill>
        <p:spPr>
          <a:xfrm>
            <a:off x="1220922" y="2830297"/>
            <a:ext cx="4699431" cy="36967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10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381"/>
            <a:ext cx="10515600" cy="5444401"/>
          </a:xfrm>
        </p:spPr>
        <p:txBody>
          <a:bodyPr>
            <a:normAutofit/>
          </a:bodyPr>
          <a:lstStyle/>
          <a:p>
            <a:r>
              <a:rPr lang="en-US" dirty="0" smtClean="0"/>
              <a:t>The word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/>
              <a:t> is used to create a variable.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a variable?</a:t>
            </a:r>
          </a:p>
          <a:p>
            <a:pPr lvl="1"/>
            <a:r>
              <a:rPr lang="en-US" dirty="0" smtClean="0"/>
              <a:t>A variable is a value that can change many times.</a:t>
            </a:r>
          </a:p>
          <a:p>
            <a:pPr lvl="1"/>
            <a:r>
              <a:rPr lang="en-US" dirty="0" smtClean="0"/>
              <a:t>The value of a variable can change as many times as you need it to.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do we need constants and variables in our code?</a:t>
            </a:r>
          </a:p>
          <a:p>
            <a:pPr lvl="1"/>
            <a:r>
              <a:rPr lang="en-US" dirty="0" smtClean="0"/>
              <a:t>So that we can use and reuse values.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2" y="1782036"/>
            <a:ext cx="3729037" cy="657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6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End of iOS App #1: Hello World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864"/>
            <a:ext cx="10515600" cy="56181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Congratulations! You’ve created your first iOS app using the Swift programming language.</a:t>
            </a:r>
          </a:p>
          <a:p>
            <a:endParaRPr lang="en-US" dirty="0"/>
          </a:p>
          <a:p>
            <a:r>
              <a:rPr lang="en-US" dirty="0" smtClean="0"/>
              <a:t>This is what you’ve learnt:</a:t>
            </a:r>
          </a:p>
          <a:p>
            <a:endParaRPr lang="en-US" sz="1200" dirty="0" smtClean="0"/>
          </a:p>
          <a:p>
            <a:pPr lvl="1"/>
            <a:r>
              <a:rPr lang="en-US" dirty="0" smtClean="0"/>
              <a:t>Creating a new Single View App</a:t>
            </a:r>
          </a:p>
          <a:p>
            <a:pPr lvl="1"/>
            <a:r>
              <a:rPr lang="en-US" dirty="0" smtClean="0"/>
              <a:t>Testing in the simulator</a:t>
            </a:r>
          </a:p>
          <a:p>
            <a:pPr lvl="1"/>
            <a:r>
              <a:rPr lang="en-US" dirty="0" smtClean="0"/>
              <a:t>Adding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  <a:r>
              <a:rPr lang="en-US" dirty="0" smtClean="0"/>
              <a:t>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,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object to the UI</a:t>
            </a:r>
          </a:p>
          <a:p>
            <a:pPr lvl="1"/>
            <a:r>
              <a:rPr lang="en-US" dirty="0" smtClean="0"/>
              <a:t>Creating and using Actions and Outlets</a:t>
            </a:r>
          </a:p>
          <a:p>
            <a:pPr lvl="1"/>
            <a:r>
              <a:rPr lang="en-US" dirty="0" smtClean="0"/>
              <a:t>Adopting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endParaRPr lang="en-US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Responding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Button</a:t>
            </a:r>
            <a:r>
              <a:rPr lang="en-US" dirty="0" smtClean="0"/>
              <a:t> taps</a:t>
            </a:r>
          </a:p>
          <a:p>
            <a:pPr lvl="1"/>
            <a:r>
              <a:rPr lang="en-US" dirty="0" smtClean="0"/>
              <a:t>Dismissing the keyboard</a:t>
            </a:r>
          </a:p>
          <a:p>
            <a:pPr lvl="1"/>
            <a:r>
              <a:rPr lang="en-US" dirty="0" smtClean="0"/>
              <a:t>Reading text from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Text Field</a:t>
            </a:r>
          </a:p>
          <a:p>
            <a:pPr lvl="1"/>
            <a:r>
              <a:rPr lang="en-US" dirty="0" smtClean="0"/>
              <a:t>Using code to change the text in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878" y="3068667"/>
            <a:ext cx="8198603" cy="3471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Information: First Responder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adsfasdf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Extra Information: </a:t>
            </a:r>
            <a:r>
              <a:rPr lang="en-US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UITextFieldDelegate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2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Extra Information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en-US" b="1" dirty="0" smtClean="0">
                <a:solidFill>
                  <a:srgbClr val="FF0000"/>
                </a:solidFill>
              </a:rPr>
              <a:t> The </a:t>
            </a:r>
            <a:r>
              <a:rPr lang="en-US" b="1" dirty="0" err="1" smtClean="0">
                <a:solidFill>
                  <a:srgbClr val="FF0000"/>
                </a:solidFill>
              </a:rPr>
              <a:t>ViewController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2: The Table View, </a:t>
            </a:r>
            <a:r>
              <a:rPr lang="en-US" b="1" dirty="0" smtClean="0"/>
              <a:t>Creating </a:t>
            </a:r>
            <a:r>
              <a:rPr lang="en-US" b="1" dirty="0" smtClean="0"/>
              <a:t>the MCQ Quiz </a:t>
            </a:r>
            <a:r>
              <a:rPr lang="en-US" b="1" dirty="0" smtClean="0"/>
              <a:t>App, and Using GitHub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6100482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Our next app will make use of a Table View.</a:t>
            </a:r>
          </a:p>
          <a:p>
            <a:endParaRPr lang="en-US" dirty="0"/>
          </a:p>
          <a:p>
            <a:r>
              <a:rPr lang="en-US" dirty="0" smtClean="0"/>
              <a:t>A Table View is a very common UI element in iOS. It’s used to show a scrolling list of items.</a:t>
            </a:r>
          </a:p>
          <a:p>
            <a:endParaRPr lang="en-US" dirty="0"/>
          </a:p>
          <a:p>
            <a:r>
              <a:rPr lang="en-US" dirty="0" smtClean="0"/>
              <a:t>We’ll be using Table View to show a list of 2 items. These items can be tapped on to select the correct answer to a question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We’ll also use GitHub to manage our source code.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Workshop 2: Lesson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asdfasdfasf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Creating the User Interface (UI)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346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Creating the User Interface (UI)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6123709" cy="553243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Go ahead and create a Single View App that has the name MCQ Quiz. The steps are the same as for the Hello World app.</a:t>
            </a:r>
          </a:p>
          <a:p>
            <a:endParaRPr lang="en-US" dirty="0"/>
          </a:p>
          <a:p>
            <a:r>
              <a:rPr lang="en-US" dirty="0" smtClean="0"/>
              <a:t>When creating the project, leave the “Create </a:t>
            </a:r>
            <a:r>
              <a:rPr lang="en-US" dirty="0" err="1" smtClean="0"/>
              <a:t>Git</a:t>
            </a:r>
            <a:r>
              <a:rPr lang="en-US" dirty="0" smtClean="0"/>
              <a:t> repository on my Mac” unchecked.</a:t>
            </a:r>
          </a:p>
          <a:p>
            <a:endParaRPr lang="en-US" dirty="0"/>
          </a:p>
          <a:p>
            <a:r>
              <a:rPr lang="en-US" dirty="0" smtClean="0"/>
              <a:t>On this same screen, you can create a new folder for this app, so that things are more </a:t>
            </a:r>
            <a:r>
              <a:rPr lang="en-US" dirty="0" err="1" smtClean="0"/>
              <a:t>organised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And in “Add to:”, leave the default option of “Don’t add to any project or workspace” selected.</a:t>
            </a:r>
          </a:p>
          <a:p>
            <a:endParaRPr lang="en-US" dirty="0"/>
          </a:p>
          <a:p>
            <a:r>
              <a:rPr lang="en-US" dirty="0" smtClean="0"/>
              <a:t>Then drag in 2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s onto the canvas of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. These will be for the app title and for showing the question.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064" y="2124122"/>
            <a:ext cx="4357538" cy="11291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064" y="4524307"/>
            <a:ext cx="2514797" cy="10169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8304723" y="2131367"/>
            <a:ext cx="2489658" cy="2313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88064" y="5166622"/>
            <a:ext cx="2514796" cy="2967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54765" y="2652465"/>
            <a:ext cx="3116178" cy="2313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064" y="3816316"/>
            <a:ext cx="3557237" cy="522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7275195" y="3929384"/>
            <a:ext cx="1973736" cy="3568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2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3475" y="1407825"/>
            <a:ext cx="4228037" cy="4398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791"/>
            <a:ext cx="6123709" cy="5220210"/>
          </a:xfrm>
        </p:spPr>
        <p:txBody>
          <a:bodyPr>
            <a:normAutofit/>
          </a:bodyPr>
          <a:lstStyle/>
          <a:p>
            <a:r>
              <a:rPr lang="en-US" dirty="0" smtClean="0"/>
              <a:t>We’ll also need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 object, so drag it onto the canvas.</a:t>
            </a:r>
          </a:p>
          <a:p>
            <a:endParaRPr lang="en-US" dirty="0"/>
          </a:p>
          <a:p>
            <a:r>
              <a:rPr lang="en-US" dirty="0" smtClean="0"/>
              <a:t>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 object, not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 Controller</a:t>
            </a:r>
            <a:r>
              <a:rPr lang="en-US" dirty="0" smtClean="0"/>
              <a:t> object.</a:t>
            </a:r>
          </a:p>
          <a:p>
            <a:endParaRPr lang="en-US" dirty="0"/>
          </a:p>
          <a:p>
            <a:r>
              <a:rPr lang="en-US" dirty="0" smtClean="0"/>
              <a:t>You can search for the Table View object by typing its name into the search field.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23474" y="2916480"/>
            <a:ext cx="4228374" cy="10611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24082" y="5383032"/>
            <a:ext cx="3737557" cy="3657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7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7788" y="627267"/>
            <a:ext cx="4194060" cy="58649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791"/>
            <a:ext cx="6123709" cy="5220210"/>
          </a:xfrm>
        </p:spPr>
        <p:txBody>
          <a:bodyPr>
            <a:normAutofit/>
          </a:bodyPr>
          <a:lstStyle/>
          <a:p>
            <a:r>
              <a:rPr lang="en-US" dirty="0" smtClean="0"/>
              <a:t>Position the UI elements as shown.</a:t>
            </a:r>
          </a:p>
          <a:p>
            <a:endParaRPr lang="en-US" dirty="0"/>
          </a:p>
          <a:p>
            <a:r>
              <a:rPr lang="en-US" dirty="0" smtClean="0"/>
              <a:t>Also amend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</a:t>
            </a:r>
            <a:r>
              <a:rPr lang="en-US" dirty="0" smtClean="0"/>
              <a:t>’s text as shown.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34850" y="1563409"/>
            <a:ext cx="4228374" cy="33528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16935" y="1117115"/>
            <a:ext cx="1264204" cy="29172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61020" y="2227561"/>
            <a:ext cx="2742668" cy="14681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81535" y="992028"/>
            <a:ext cx="126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1536" y="4217163"/>
            <a:ext cx="126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Label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1536" y="5167520"/>
            <a:ext cx="2235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Table View</a:t>
            </a:r>
            <a:endParaRPr lang="en-US" sz="28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4999348" y="1262978"/>
            <a:ext cx="3917587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936210" y="1890060"/>
            <a:ext cx="2487264" cy="24417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74080" y="3695701"/>
            <a:ext cx="2186940" cy="16382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8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4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Exercise: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b="1" dirty="0" smtClean="0"/>
              <a:t> and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Let’s try some Swift coding!</a:t>
            </a:r>
          </a:p>
          <a:p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, and create a blank playground.</a:t>
            </a:r>
          </a:p>
          <a:p>
            <a:r>
              <a:rPr lang="en-US" dirty="0" smtClean="0"/>
              <a:t>Run the following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should get this output:</a:t>
            </a: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3125007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44" y="5610969"/>
            <a:ext cx="538141" cy="462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8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7791"/>
            <a:ext cx="6123709" cy="5220210"/>
          </a:xfrm>
        </p:spPr>
        <p:txBody>
          <a:bodyPr>
            <a:normAutofit/>
          </a:bodyPr>
          <a:lstStyle/>
          <a:p>
            <a:r>
              <a:rPr lang="en-US" dirty="0" smtClean="0"/>
              <a:t>Test out the app in the simulator.</a:t>
            </a:r>
          </a:p>
          <a:p>
            <a:endParaRPr lang="en-US" dirty="0"/>
          </a:p>
          <a:p>
            <a:r>
              <a:rPr lang="en-US" dirty="0" smtClean="0"/>
              <a:t>You’ll see an empty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 is scrollable. Drag up and down with the mouse to see the scrolling.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Now let’s work on the code.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137"/>
          <a:stretch/>
        </p:blipFill>
        <p:spPr>
          <a:xfrm>
            <a:off x="7177057" y="860610"/>
            <a:ext cx="4369479" cy="53519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691714" y="2456329"/>
            <a:ext cx="3424516" cy="12393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6196"/>
            <a:ext cx="12192000" cy="1325563"/>
          </a:xfrm>
        </p:spPr>
        <p:txBody>
          <a:bodyPr/>
          <a:lstStyle/>
          <a:p>
            <a:pPr algn="ctr"/>
            <a:r>
              <a:rPr lang="en-US" b="1" dirty="0" smtClean="0"/>
              <a:t>Connecting the UI</a:t>
            </a:r>
            <a:r>
              <a:rPr lang="en-US" b="1" dirty="0"/>
              <a:t> </a:t>
            </a:r>
            <a:r>
              <a:rPr lang="en-US" b="1" dirty="0" smtClean="0"/>
              <a:t>to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18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1969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Click on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file in the Navigator area (on the left-hand side area).</a:t>
            </a:r>
          </a:p>
          <a:p>
            <a:r>
              <a:rPr lang="en-US" dirty="0" smtClean="0"/>
              <a:t>Turn on the Assistant editor by clicking its button on the top right.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5"/>
            <a:ext cx="10515600" cy="1325563"/>
          </a:xfrm>
        </p:spPr>
        <p:txBody>
          <a:bodyPr/>
          <a:lstStyle/>
          <a:p>
            <a:r>
              <a:rPr lang="en-US" b="1" dirty="0" smtClean="0"/>
              <a:t>Connecting the UI to Code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122" y="2806264"/>
            <a:ext cx="7299278" cy="2175669"/>
          </a:xfrm>
        </p:spPr>
        <p:txBody>
          <a:bodyPr/>
          <a:lstStyle/>
          <a:p>
            <a:r>
              <a:rPr lang="en-US" dirty="0" smtClean="0"/>
              <a:t>You’ll see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source code in the assistant editor.</a:t>
            </a:r>
          </a:p>
          <a:p>
            <a:r>
              <a:rPr lang="en-US" dirty="0" smtClean="0"/>
              <a:t>In this source code, </a:t>
            </a:r>
            <a:r>
              <a:rPr lang="en-US" dirty="0"/>
              <a:t>a</a:t>
            </a:r>
            <a:r>
              <a:rPr lang="en-US" dirty="0" smtClean="0"/>
              <a:t>dd a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Properties</a:t>
            </a:r>
            <a:r>
              <a:rPr lang="en-US" dirty="0" smtClean="0"/>
              <a:t> comment just below the 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/>
              <a:t> definition: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" t="7320" r="84660" b="69608"/>
          <a:stretch/>
        </p:blipFill>
        <p:spPr>
          <a:xfrm>
            <a:off x="960120" y="2750668"/>
            <a:ext cx="3125279" cy="30902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64" t="2629" r="2152" b="93461"/>
          <a:stretch/>
        </p:blipFill>
        <p:spPr>
          <a:xfrm>
            <a:off x="938438" y="6079296"/>
            <a:ext cx="3146961" cy="5237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46" t="28773" r="26592" b="65327"/>
          <a:stretch/>
        </p:blipFill>
        <p:spPr>
          <a:xfrm>
            <a:off x="4973781" y="5078917"/>
            <a:ext cx="6731033" cy="11556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960120" y="2750669"/>
            <a:ext cx="427726" cy="31910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0119" y="4332325"/>
            <a:ext cx="3125279" cy="2950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14475" y="6157913"/>
            <a:ext cx="485775" cy="3857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65694" y="5840929"/>
            <a:ext cx="3163674" cy="39361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9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3602"/>
            <a:ext cx="10515600" cy="6288657"/>
          </a:xfrm>
        </p:spPr>
        <p:txBody>
          <a:bodyPr/>
          <a:lstStyle/>
          <a:p>
            <a:r>
              <a:rPr lang="en-US" dirty="0" smtClean="0"/>
              <a:t>Control-drag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 object from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Main.storyboard</a:t>
            </a:r>
            <a:r>
              <a:rPr lang="en-US" dirty="0" smtClean="0"/>
              <a:t> onto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ViewController.swift</a:t>
            </a:r>
            <a:r>
              <a:rPr lang="en-US" dirty="0" smtClean="0"/>
              <a:t> code, just below the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//MARK: Properties</a:t>
            </a:r>
            <a:r>
              <a:rPr lang="en-US" dirty="0" smtClean="0"/>
              <a:t> comment. A dialogue box appears.</a:t>
            </a:r>
          </a:p>
          <a:p>
            <a:r>
              <a:rPr lang="en-US" dirty="0" smtClean="0"/>
              <a:t>Name this object as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tableView</a:t>
            </a:r>
            <a:r>
              <a:rPr lang="en-US" dirty="0" smtClean="0"/>
              <a:t>. Leave the other options as they are.</a:t>
            </a:r>
          </a:p>
          <a:p>
            <a:r>
              <a:rPr lang="en-US" dirty="0" smtClean="0"/>
              <a:t>Click Connect. This creates an </a:t>
            </a:r>
            <a:r>
              <a:rPr lang="en-US" i="1" dirty="0" smtClean="0"/>
              <a:t>outlet</a:t>
            </a:r>
            <a:r>
              <a:rPr lang="en-US" dirty="0" smtClean="0"/>
              <a:t> for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 object in our code.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Next, we’ll adopt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Table View</a:t>
            </a:r>
            <a:r>
              <a:rPr lang="en-US" dirty="0" smtClean="0"/>
              <a:t> delegate into the code.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94" t="26666" r="47379" b="57135"/>
          <a:stretch/>
        </p:blipFill>
        <p:spPr>
          <a:xfrm>
            <a:off x="370459" y="3304463"/>
            <a:ext cx="4394673" cy="22900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45" t="28773" r="23391" b="63291"/>
          <a:stretch/>
        </p:blipFill>
        <p:spPr>
          <a:xfrm>
            <a:off x="5045837" y="3304464"/>
            <a:ext cx="6952875" cy="13972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111433" y="4085781"/>
            <a:ext cx="2177934" cy="3325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88676" y="4351789"/>
            <a:ext cx="6248400" cy="34990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34447" y="5237325"/>
            <a:ext cx="1054920" cy="2616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45837" y="2737129"/>
            <a:ext cx="153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tableView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89367" y="3090171"/>
            <a:ext cx="840041" cy="9956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2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31520"/>
            <a:ext cx="10944069" cy="5445443"/>
          </a:xfrm>
        </p:spPr>
        <p:txBody>
          <a:bodyPr/>
          <a:lstStyle/>
          <a:p>
            <a:r>
              <a:rPr lang="en-US" dirty="0" smtClean="0"/>
              <a:t>Adopt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UITableViewDelegate</a:t>
            </a:r>
            <a:r>
              <a:rPr lang="en-US" dirty="0" smtClean="0"/>
              <a:t> into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 class: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the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tableView</a:t>
            </a:r>
            <a:r>
              <a:rPr lang="en-US" dirty="0" err="1" smtClean="0">
                <a:ea typeface="Consolas" charset="0"/>
                <a:cs typeface="Consolas" charset="0"/>
              </a:rPr>
              <a:t>’s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/>
              <a:t> delegate to be this 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ViewController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1" t="28334" r="25027" b="68716"/>
          <a:stretch/>
        </p:blipFill>
        <p:spPr>
          <a:xfrm>
            <a:off x="1152993" y="1263746"/>
            <a:ext cx="9949916" cy="5650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348518" y="1354176"/>
            <a:ext cx="3429210" cy="4746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4" t="36662" r="38889" b="55693"/>
          <a:stretch/>
        </p:blipFill>
        <p:spPr>
          <a:xfrm>
            <a:off x="1152993" y="2804159"/>
            <a:ext cx="4890972" cy="14020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883874" y="3718560"/>
            <a:ext cx="4017054" cy="3657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GitHub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3522" y="3285428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Debugging and Setting Breakpoints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sadadfsadf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Auto Layout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iOS App #1 </a:t>
            </a:r>
            <a:r>
              <a:rPr lang="mr-IN" b="1" dirty="0" smtClean="0"/>
              <a:t>–</a:t>
            </a:r>
            <a:r>
              <a:rPr lang="en-US" b="1" dirty="0" smtClean="0"/>
              <a:t> Extension Ideas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Create a calculator app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#3: Question &amp; Answer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8111837" cy="5300662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Let’s create our first iOS app!</a:t>
            </a:r>
          </a:p>
          <a:p>
            <a:pPr lvl="1"/>
            <a:r>
              <a:rPr lang="en-US" dirty="0" smtClean="0"/>
              <a:t>Launch </a:t>
            </a:r>
            <a:r>
              <a:rPr lang="en-US" dirty="0" err="1" smtClean="0"/>
              <a:t>Xcode</a:t>
            </a:r>
            <a:r>
              <a:rPr lang="en-US" dirty="0" smtClean="0"/>
              <a:t>. </a:t>
            </a:r>
            <a:r>
              <a:rPr lang="en-US" dirty="0" err="1" smtClean="0"/>
              <a:t>Xcode</a:t>
            </a:r>
            <a:r>
              <a:rPr lang="en-US" dirty="0" smtClean="0"/>
              <a:t> is the coding environment that’s used to create apps for iPhone, iPad, iPod touch, Apple Watch, </a:t>
            </a:r>
            <a:r>
              <a:rPr lang="en-US" dirty="0" err="1" smtClean="0"/>
              <a:t>AppleTV</a:t>
            </a:r>
            <a:r>
              <a:rPr lang="en-US" dirty="0" smtClean="0"/>
              <a:t>, and Mac.</a:t>
            </a:r>
          </a:p>
          <a:p>
            <a:pPr lvl="2"/>
            <a:r>
              <a:rPr lang="en-US" dirty="0" smtClean="0"/>
              <a:t>If you don’t have </a:t>
            </a:r>
            <a:r>
              <a:rPr lang="en-US" dirty="0" err="1" smtClean="0"/>
              <a:t>Xcode</a:t>
            </a:r>
            <a:r>
              <a:rPr lang="en-US" dirty="0" smtClean="0"/>
              <a:t> installed, go to the App Store on your Mac, and search for </a:t>
            </a:r>
            <a:r>
              <a:rPr lang="en-US" dirty="0" err="1" smtClean="0"/>
              <a:t>Xcode</a:t>
            </a:r>
            <a:r>
              <a:rPr lang="en-US" dirty="0" smtClean="0"/>
              <a:t>. Download and install it.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asdfasdf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6191" y="3253343"/>
            <a:ext cx="3220278" cy="1033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79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596167"/>
            <a:ext cx="7005639" cy="5300662"/>
          </a:xfrm>
        </p:spPr>
        <p:txBody>
          <a:bodyPr>
            <a:normAutofit/>
          </a:bodyPr>
          <a:lstStyle/>
          <a:p>
            <a:r>
              <a:rPr lang="en-US" dirty="0" smtClean="0"/>
              <a:t>Now run this code: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</a:p>
          <a:p>
            <a:endParaRPr lang="en-US" dirty="0"/>
          </a:p>
          <a:p>
            <a:r>
              <a:rPr lang="en-US" dirty="0" smtClean="0"/>
              <a:t>Can you amend the code so that it works?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0375" y="3935358"/>
            <a:ext cx="13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Answer: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990" y="1264611"/>
            <a:ext cx="3402985" cy="1763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837" y="4530861"/>
            <a:ext cx="3509963" cy="16623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65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Deploy on Device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Information </a:t>
            </a:r>
            <a:r>
              <a:rPr lang="mr-IN" b="1" dirty="0" smtClean="0"/>
              <a:t>–</a:t>
            </a:r>
            <a:r>
              <a:rPr lang="en-US" b="1" dirty="0" smtClean="0"/>
              <a:t> The App Lifecycle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#2: Digital Flashcards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18.2 </a:t>
            </a:r>
            <a:r>
              <a:rPr lang="en-US" dirty="0" err="1" smtClean="0">
                <a:solidFill>
                  <a:srgbClr val="FF0000"/>
                </a:solidFill>
              </a:rPr>
              <a:t>ElementQuiz</a:t>
            </a:r>
            <a:r>
              <a:rPr lang="en-US" dirty="0" smtClean="0">
                <a:solidFill>
                  <a:srgbClr val="FF0000"/>
                </a:solidFill>
              </a:rPr>
              <a:t> in the iBook Intro to App Development With Swift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622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#3: Animal Sounds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18.3 </a:t>
            </a:r>
            <a:r>
              <a:rPr lang="en-US" dirty="0" err="1" smtClean="0">
                <a:solidFill>
                  <a:srgbClr val="FF0000"/>
                </a:solidFill>
              </a:rPr>
              <a:t>AnimalSounds</a:t>
            </a:r>
            <a:r>
              <a:rPr lang="en-US" dirty="0" smtClean="0">
                <a:solidFill>
                  <a:srgbClr val="FF0000"/>
                </a:solidFill>
              </a:rPr>
              <a:t> of the iBook Intro to App Development With Swift</a:t>
            </a:r>
          </a:p>
        </p:txBody>
      </p:sp>
    </p:spTree>
    <p:extLst>
      <p:ext uri="{BB962C8B-B14F-4D97-AF65-F5344CB8AC3E}">
        <p14:creationId xmlns:p14="http://schemas.microsoft.com/office/powerpoint/2010/main" val="8872348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#4: MCQ Quiz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an MCQ quiz app that asks </a:t>
            </a:r>
            <a:r>
              <a:rPr lang="en-US" dirty="0"/>
              <a:t>2</a:t>
            </a:r>
            <a:r>
              <a:rPr lang="en-US" dirty="0" smtClean="0"/>
              <a:t> questions.</a:t>
            </a:r>
          </a:p>
          <a:p>
            <a:endParaRPr lang="en-US" dirty="0"/>
          </a:p>
          <a:p>
            <a:r>
              <a:rPr lang="en-US" dirty="0" smtClean="0"/>
              <a:t>Store the questions and answers into a dictionary.</a:t>
            </a:r>
          </a:p>
          <a:p>
            <a:endParaRPr lang="en-US" dirty="0"/>
          </a:p>
          <a:p>
            <a:r>
              <a:rPr lang="en-US" dirty="0" smtClean="0"/>
              <a:t>Use a picker view to select the answer (either option A, B, C, or D?), or select the answer from a </a:t>
            </a:r>
            <a:r>
              <a:rPr lang="en-US" dirty="0" err="1" smtClean="0"/>
              <a:t>UITableView</a:t>
            </a:r>
            <a:r>
              <a:rPr lang="en-US" dirty="0" smtClean="0"/>
              <a:t> cell?</a:t>
            </a:r>
          </a:p>
          <a:p>
            <a:endParaRPr lang="en-US" dirty="0"/>
          </a:p>
          <a:p>
            <a:r>
              <a:rPr lang="en-US" dirty="0" smtClean="0"/>
              <a:t>Have a timer? (</a:t>
            </a:r>
            <a:r>
              <a:rPr lang="en-US" dirty="0" smtClean="0">
                <a:solidFill>
                  <a:srgbClr val="FF0000"/>
                </a:solidFill>
              </a:rPr>
              <a:t>See App #3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Show the score at the end of the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</a:t>
            </a:r>
            <a:r>
              <a:rPr lang="en-US" b="1" dirty="0" err="1" smtClean="0">
                <a:solidFill>
                  <a:srgbClr val="FF0000"/>
                </a:solidFill>
              </a:rPr>
              <a:t>Colour</a:t>
            </a:r>
            <a:r>
              <a:rPr lang="en-US" b="1" dirty="0" smtClean="0">
                <a:solidFill>
                  <a:srgbClr val="FF0000"/>
                </a:solidFill>
              </a:rPr>
              <a:t>-Picker App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See Lesson 17 of the iBook Intro to App Development With Swift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to use switches, sliders, and button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2614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/>
              <a:t>iOS App #6: Drag &amp; Drop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drag and drop app</a:t>
            </a:r>
          </a:p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www.ioscreator.com/tutorials/dragging-views-gestures-tutorial-ios10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Create a game where the player needs to avoid the falling blocks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Day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89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More UI Controls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Picker,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78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Persistent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Tabbed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1"/>
            <a:ext cx="10515600" cy="1325563"/>
          </a:xfrm>
        </p:spPr>
        <p:txBody>
          <a:bodyPr/>
          <a:lstStyle/>
          <a:p>
            <a:r>
              <a:rPr lang="en-US" b="1" dirty="0" smtClean="0"/>
              <a:t>Types and type inference: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85888"/>
            <a:ext cx="10120746" cy="5300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integer is a whole number (it doesn’t have a decimal point). </a:t>
            </a:r>
          </a:p>
          <a:p>
            <a:r>
              <a:rPr lang="en-US" dirty="0" smtClean="0"/>
              <a:t>A double is a number with a decimal point.</a:t>
            </a:r>
          </a:p>
          <a:p>
            <a:endParaRPr lang="en-US" dirty="0" smtClean="0"/>
          </a:p>
          <a:p>
            <a:r>
              <a:rPr lang="en-US" dirty="0" smtClean="0"/>
              <a:t>Integers and double are called types.</a:t>
            </a:r>
          </a:p>
          <a:p>
            <a:pPr lvl="1"/>
            <a:r>
              <a:rPr lang="en-US" dirty="0" smtClean="0"/>
              <a:t>Types tell the compiler what kind of data the values are</a:t>
            </a:r>
          </a:p>
          <a:p>
            <a:r>
              <a:rPr lang="en-US" dirty="0" smtClean="0"/>
              <a:t>Types are either implicit or explicit: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 is another type. It’s used for values that have up to 6 decimal digits (e.g. the number 12.956123 can be declared as 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float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636" y="4003960"/>
            <a:ext cx="6539346" cy="14270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5564" y="4036219"/>
            <a:ext cx="523008" cy="486540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3722" y="4522759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77929" y="4918365"/>
            <a:ext cx="943841" cy="395606"/>
          </a:xfrm>
          <a:prstGeom prst="rect">
            <a:avLst/>
          </a:prstGeom>
          <a:solidFill>
            <a:schemeClr val="accent2">
              <a:alpha val="42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405" y="2626621"/>
            <a:ext cx="342900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an integer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71405" y="3659280"/>
            <a:ext cx="334066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compiler automatically knows that this is a double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72963" y="4691940"/>
            <a:ext cx="324196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We’re telling the compiler that this is a double</a:t>
            </a:r>
            <a:endParaRPr lang="en-US" sz="2200" dirty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>
            <a:off x="5898572" y="3011341"/>
            <a:ext cx="2472833" cy="126814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13013" y="3994127"/>
            <a:ext cx="2258392" cy="72334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7630793" y="5076661"/>
            <a:ext cx="742170" cy="4405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  <p:bldP spid="14" grpId="0" animBg="1"/>
      <p:bldP spid="1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Notifications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See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www.ioscreator.com/tutorials/local-notification-tutorial-ios10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307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Tabbed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872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841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Paged View?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86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#5: Timer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a timer. </a:t>
            </a:r>
            <a:r>
              <a:rPr lang="en-US" dirty="0"/>
              <a:t>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www.ioscreator.com/tutorials/stopwatch-tutorial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an alarm when the timer reaches zero</a:t>
            </a:r>
          </a:p>
          <a:p>
            <a:endParaRPr lang="en-US" dirty="0"/>
          </a:p>
          <a:p>
            <a:r>
              <a:rPr lang="en-US" dirty="0" smtClean="0"/>
              <a:t>Extension project: Create a stopwatch with a lap button</a:t>
            </a:r>
          </a:p>
          <a:p>
            <a:endParaRPr lang="en-US" dirty="0"/>
          </a:p>
          <a:p>
            <a:r>
              <a:rPr lang="en-US" dirty="0" smtClean="0"/>
              <a:t>Extension project: Create an alarm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iOS App #6: Food Tracker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Self-directed learning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>
                <a:hlinkClick r:id="rId2"/>
              </a:rPr>
              <a:t>https://developer.apple.com/library/content/referencelibrary/GettingStarted/DevelopiOSAppsSwift/BuildABasicUI.html#//</a:t>
            </a:r>
            <a:r>
              <a:rPr lang="en-US" dirty="0" smtClean="0">
                <a:hlinkClick r:id="rId2"/>
              </a:rPr>
              <a:t>apple_ref/doc/uid/TP40015214-CH5-SW1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21512</TotalTime>
  <Words>5287</Words>
  <Application>Microsoft Macintosh PowerPoint</Application>
  <PresentationFormat>Widescreen</PresentationFormat>
  <Paragraphs>641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Calibri</vt:lpstr>
      <vt:lpstr>Calibri Light</vt:lpstr>
      <vt:lpstr>Consolas</vt:lpstr>
      <vt:lpstr>Mangal</vt:lpstr>
      <vt:lpstr>Arial</vt:lpstr>
      <vt:lpstr>Office Theme</vt:lpstr>
      <vt:lpstr>App Development With Swift</vt:lpstr>
      <vt:lpstr>Requirements</vt:lpstr>
      <vt:lpstr>Workshop 1: An Introduction to Swift and Creating the Hello World App</vt:lpstr>
      <vt:lpstr>Workshop 1: Lesson Objectives</vt:lpstr>
      <vt:lpstr>Simple Values: let and var</vt:lpstr>
      <vt:lpstr>PowerPoint Presentation</vt:lpstr>
      <vt:lpstr>Exercise: let and var</vt:lpstr>
      <vt:lpstr>PowerPoint Presentation</vt:lpstr>
      <vt:lpstr>Types and type inference: int and double</vt:lpstr>
      <vt:lpstr>Exercise: Type Inference</vt:lpstr>
      <vt:lpstr>Strings</vt:lpstr>
      <vt:lpstr>String Concatenation</vt:lpstr>
      <vt:lpstr>PowerPoint Presentation</vt:lpstr>
      <vt:lpstr>Type Conversion</vt:lpstr>
      <vt:lpstr>PowerPoint Presentation</vt:lpstr>
      <vt:lpstr>Flow Control: The if statement</vt:lpstr>
      <vt:lpstr>iOS App #1: Hello World</vt:lpstr>
      <vt:lpstr>iOS App #1: Hello World</vt:lpstr>
      <vt:lpstr>PowerPoint Presentation</vt:lpstr>
      <vt:lpstr>PowerPoint Presentation</vt:lpstr>
      <vt:lpstr>PowerPoint Presentation</vt:lpstr>
      <vt:lpstr>Introduction to the Xcode Interface</vt:lpstr>
      <vt:lpstr>PowerPoint Presentation</vt:lpstr>
      <vt:lpstr>Creating the User Interface (UI)</vt:lpstr>
      <vt:lpstr>Creating the User Interface 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the UI to Code</vt:lpstr>
      <vt:lpstr>Connecting the UI to Code</vt:lpstr>
      <vt:lpstr>PowerPoint Presentation</vt:lpstr>
      <vt:lpstr>Connecting the Text Field Property</vt:lpstr>
      <vt:lpstr>PowerPoint Presentation</vt:lpstr>
      <vt:lpstr>Extra Information: Memory Leaks</vt:lpstr>
      <vt:lpstr>Extra Information: What’s a Class?</vt:lpstr>
      <vt:lpstr>Connecting the Bottom Label Property</vt:lpstr>
      <vt:lpstr>Actions and Event-Driven Programming</vt:lpstr>
      <vt:lpstr>PowerPoint Presentation</vt:lpstr>
      <vt:lpstr>PowerPoint Presentation</vt:lpstr>
      <vt:lpstr>PowerPoint Presentation</vt:lpstr>
      <vt:lpstr>PowerPoint Presentation</vt:lpstr>
      <vt:lpstr>The Text Field Delegate</vt:lpstr>
      <vt:lpstr>PowerPoint Presentation</vt:lpstr>
      <vt:lpstr>PowerPoint Presentation</vt:lpstr>
      <vt:lpstr>PowerPoint Presentation</vt:lpstr>
      <vt:lpstr>The textFieldShouldReturn() Method</vt:lpstr>
      <vt:lpstr>PowerPoint Presentation</vt:lpstr>
      <vt:lpstr>The textFieldDidEndEditing() Method </vt:lpstr>
      <vt:lpstr>PowerPoint Presentation</vt:lpstr>
      <vt:lpstr>PowerPoint Presentation</vt:lpstr>
      <vt:lpstr>PowerPoint Presentation</vt:lpstr>
      <vt:lpstr>End of iOS App #1: Hello World</vt:lpstr>
      <vt:lpstr>Extra Information: First Responder </vt:lpstr>
      <vt:lpstr>Extra Information: UITextFieldDelegate</vt:lpstr>
      <vt:lpstr>Extra Information – The ViewController</vt:lpstr>
      <vt:lpstr>Workshop 2: The Table View, Creating the MCQ Quiz App, and Using GitHub</vt:lpstr>
      <vt:lpstr>Workshop 2: Lesson Objectives</vt:lpstr>
      <vt:lpstr>Creating the User Interface (UI)</vt:lpstr>
      <vt:lpstr>Creating the User Interface (UI)</vt:lpstr>
      <vt:lpstr>PowerPoint Presentation</vt:lpstr>
      <vt:lpstr>PowerPoint Presentation</vt:lpstr>
      <vt:lpstr>PowerPoint Presentation</vt:lpstr>
      <vt:lpstr>Connecting the UI to Code</vt:lpstr>
      <vt:lpstr>Connecting the UI to Code</vt:lpstr>
      <vt:lpstr>PowerPoint Presentation</vt:lpstr>
      <vt:lpstr>PowerPoint Presentation</vt:lpstr>
      <vt:lpstr>GitHub</vt:lpstr>
      <vt:lpstr>Debugging and Setting Breakpoints</vt:lpstr>
      <vt:lpstr>Auto Layout</vt:lpstr>
      <vt:lpstr>iOS App #1 – Extension Ideas</vt:lpstr>
      <vt:lpstr>iOS App #3: Question &amp; Answer</vt:lpstr>
      <vt:lpstr>Deploy on Device</vt:lpstr>
      <vt:lpstr>Extra Information – The App Lifecycle</vt:lpstr>
      <vt:lpstr>iOS App #2: Digital Flashcards</vt:lpstr>
      <vt:lpstr>iOS App #3: Animal Sounds</vt:lpstr>
      <vt:lpstr>iOS App #4: MCQ Quiz</vt:lpstr>
      <vt:lpstr>iOS App #5: Colour-Picker App</vt:lpstr>
      <vt:lpstr>iOS App #6: Drag &amp; Drop?</vt:lpstr>
      <vt:lpstr>Day 2</vt:lpstr>
      <vt:lpstr>More UI Controls</vt:lpstr>
      <vt:lpstr>Persistent Data</vt:lpstr>
      <vt:lpstr>Local Notifications</vt:lpstr>
      <vt:lpstr>Tabbed View</vt:lpstr>
      <vt:lpstr>Paged View?</vt:lpstr>
      <vt:lpstr>iOS App #5: Timer</vt:lpstr>
      <vt:lpstr>iOS App #6: Food Tracker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With Swift</dc:title>
  <dc:creator>Fritz Lim</dc:creator>
  <cp:lastModifiedBy>Fritz Lim</cp:lastModifiedBy>
  <cp:revision>538</cp:revision>
  <dcterms:created xsi:type="dcterms:W3CDTF">2017-12-04T05:26:11Z</dcterms:created>
  <dcterms:modified xsi:type="dcterms:W3CDTF">2018-01-01T08:08:51Z</dcterms:modified>
</cp:coreProperties>
</file>